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80" r:id="rId24"/>
    <p:sldId id="282" r:id="rId25"/>
    <p:sldId id="285" r:id="rId26"/>
    <p:sldId id="284" r:id="rId27"/>
    <p:sldId id="286" r:id="rId28"/>
    <p:sldId id="287" r:id="rId29"/>
    <p:sldId id="288" r:id="rId30"/>
    <p:sldId id="290" r:id="rId31"/>
    <p:sldId id="292" r:id="rId32"/>
    <p:sldId id="293" r:id="rId33"/>
    <p:sldId id="295" r:id="rId34"/>
    <p:sldId id="297" r:id="rId35"/>
    <p:sldId id="298" r:id="rId36"/>
    <p:sldId id="299" r:id="rId37"/>
    <p:sldId id="300" r:id="rId38"/>
    <p:sldId id="302" r:id="rId39"/>
    <p:sldId id="303" r:id="rId40"/>
    <p:sldId id="305" r:id="rId41"/>
    <p:sldId id="306" r:id="rId42"/>
    <p:sldId id="307" r:id="rId43"/>
    <p:sldId id="308" r:id="rId44"/>
    <p:sldId id="309" r:id="rId45"/>
    <p:sldId id="310" r:id="rId46"/>
    <p:sldId id="312" r:id="rId47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550" autoAdjust="0"/>
    <p:restoredTop sz="94660"/>
  </p:normalViewPr>
  <p:slideViewPr>
    <p:cSldViewPr snapToGrid="0">
      <p:cViewPr varScale="1">
        <p:scale>
          <a:sx n="52" d="100"/>
          <a:sy n="52" d="100"/>
        </p:scale>
        <p:origin x="7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AF0910-5009-4E1B-8C87-CCE34A086713}" type="doc">
      <dgm:prSet loTypeId="urn:microsoft.com/office/officeart/2005/8/layout/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id-ID"/>
        </a:p>
      </dgm:t>
    </dgm:pt>
    <dgm:pt modelId="{83E8731A-D234-48DB-87D1-EDBB3C1B5B27}">
      <dgm:prSet phldrT="[Text]" custT="1"/>
      <dgm:spPr>
        <a:solidFill>
          <a:srgbClr val="92D050"/>
        </a:solidFill>
      </dgm:spPr>
      <dgm:t>
        <a:bodyPr/>
        <a:lstStyle/>
        <a:p>
          <a:pPr algn="ctr"/>
          <a:r>
            <a:rPr lang="id-ID" sz="3600" dirty="0" smtClean="0"/>
            <a:t>Pendapatan Asli Desa</a:t>
          </a:r>
        </a:p>
        <a:p>
          <a:pPr algn="ctr"/>
          <a:r>
            <a:rPr lang="id-ID" sz="3600" dirty="0" smtClean="0"/>
            <a:t>(PAD)</a:t>
          </a:r>
          <a:endParaRPr lang="id-ID" sz="3600" dirty="0"/>
        </a:p>
      </dgm:t>
    </dgm:pt>
    <dgm:pt modelId="{0D6F3BC4-3E20-455D-BA52-0707E0471DCD}" type="parTrans" cxnId="{EF2236B2-AC4B-4A2D-ACC2-801B36DF970E}">
      <dgm:prSet/>
      <dgm:spPr/>
      <dgm:t>
        <a:bodyPr/>
        <a:lstStyle/>
        <a:p>
          <a:endParaRPr lang="id-ID"/>
        </a:p>
      </dgm:t>
    </dgm:pt>
    <dgm:pt modelId="{3A7A5BA7-DC7F-4F63-B409-61331D46F47E}" type="sibTrans" cxnId="{EF2236B2-AC4B-4A2D-ACC2-801B36DF970E}">
      <dgm:prSet/>
      <dgm:spPr/>
      <dgm:t>
        <a:bodyPr/>
        <a:lstStyle/>
        <a:p>
          <a:endParaRPr lang="id-ID"/>
        </a:p>
      </dgm:t>
    </dgm:pt>
    <dgm:pt modelId="{3C54AE87-63C6-4493-8C29-2A63EBBEE107}">
      <dgm:prSet phldrT="[Text]"/>
      <dgm:spPr>
        <a:solidFill>
          <a:schemeClr val="accent3"/>
        </a:solidFill>
      </dgm:spPr>
      <dgm:t>
        <a:bodyPr/>
        <a:lstStyle/>
        <a:p>
          <a:r>
            <a:rPr lang="id-ID" dirty="0" smtClean="0"/>
            <a:t>Pendapatan Transfer</a:t>
          </a:r>
          <a:endParaRPr lang="id-ID" dirty="0"/>
        </a:p>
      </dgm:t>
    </dgm:pt>
    <dgm:pt modelId="{A8DE13B3-F723-407D-BDFD-FD6E0B891CA3}" type="parTrans" cxnId="{6C9D2505-2AEE-4CF7-A51D-63DE5094CFFA}">
      <dgm:prSet/>
      <dgm:spPr/>
      <dgm:t>
        <a:bodyPr/>
        <a:lstStyle/>
        <a:p>
          <a:endParaRPr lang="id-ID"/>
        </a:p>
      </dgm:t>
    </dgm:pt>
    <dgm:pt modelId="{25A1E5A7-662C-43A1-831C-E3013DB56BD5}" type="sibTrans" cxnId="{6C9D2505-2AEE-4CF7-A51D-63DE5094CFFA}">
      <dgm:prSet/>
      <dgm:spPr/>
      <dgm:t>
        <a:bodyPr/>
        <a:lstStyle/>
        <a:p>
          <a:endParaRPr lang="id-ID"/>
        </a:p>
      </dgm:t>
    </dgm:pt>
    <dgm:pt modelId="{A98B1314-09B0-4176-9EF7-22F9BC0A640F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id-ID" dirty="0" smtClean="0"/>
            <a:t>Pendapatan Lain</a:t>
          </a:r>
          <a:endParaRPr lang="id-ID" dirty="0"/>
        </a:p>
      </dgm:t>
    </dgm:pt>
    <dgm:pt modelId="{10EF06F4-25A6-4869-AA02-86136E91A656}" type="parTrans" cxnId="{B19825D3-C5B7-4676-B5B0-6D6EDF876B02}">
      <dgm:prSet/>
      <dgm:spPr/>
      <dgm:t>
        <a:bodyPr/>
        <a:lstStyle/>
        <a:p>
          <a:endParaRPr lang="id-ID"/>
        </a:p>
      </dgm:t>
    </dgm:pt>
    <dgm:pt modelId="{C8CE7E11-59E7-4362-B623-53E765A5EBBE}" type="sibTrans" cxnId="{B19825D3-C5B7-4676-B5B0-6D6EDF876B02}">
      <dgm:prSet/>
      <dgm:spPr/>
      <dgm:t>
        <a:bodyPr/>
        <a:lstStyle/>
        <a:p>
          <a:endParaRPr lang="id-ID"/>
        </a:p>
      </dgm:t>
    </dgm:pt>
    <dgm:pt modelId="{67E7A97D-C468-48E9-8A45-DFD43B632AA8}" type="pres">
      <dgm:prSet presAssocID="{EFAF0910-5009-4E1B-8C87-CCE34A086713}" presName="linear" presStyleCnt="0">
        <dgm:presLayoutVars>
          <dgm:dir/>
          <dgm:animLvl val="lvl"/>
          <dgm:resizeHandles val="exact"/>
        </dgm:presLayoutVars>
      </dgm:prSet>
      <dgm:spPr/>
    </dgm:pt>
    <dgm:pt modelId="{D83445FB-88C6-486A-8BBB-3217C656B649}" type="pres">
      <dgm:prSet presAssocID="{83E8731A-D234-48DB-87D1-EDBB3C1B5B27}" presName="parentLin" presStyleCnt="0"/>
      <dgm:spPr/>
    </dgm:pt>
    <dgm:pt modelId="{957E07BB-903E-49C3-8393-A38A9540CDDB}" type="pres">
      <dgm:prSet presAssocID="{83E8731A-D234-48DB-87D1-EDBB3C1B5B27}" presName="parentLeftMargin" presStyleLbl="node1" presStyleIdx="0" presStyleCnt="3"/>
      <dgm:spPr/>
    </dgm:pt>
    <dgm:pt modelId="{EACBC1B3-DA96-4D73-93CC-8C2D49B8053A}" type="pres">
      <dgm:prSet presAssocID="{83E8731A-D234-48DB-87D1-EDBB3C1B5B27}" presName="parentText" presStyleLbl="node1" presStyleIdx="0" presStyleCnt="3" custScaleY="102299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66E6863-193A-4DF8-87AA-122F0AEADC92}" type="pres">
      <dgm:prSet presAssocID="{83E8731A-D234-48DB-87D1-EDBB3C1B5B27}" presName="negativeSpace" presStyleCnt="0"/>
      <dgm:spPr/>
    </dgm:pt>
    <dgm:pt modelId="{32E8E169-340C-4C59-895E-6DE22209DFC0}" type="pres">
      <dgm:prSet presAssocID="{83E8731A-D234-48DB-87D1-EDBB3C1B5B27}" presName="childText" presStyleLbl="conFgAcc1" presStyleIdx="0" presStyleCnt="3">
        <dgm:presLayoutVars>
          <dgm:bulletEnabled val="1"/>
        </dgm:presLayoutVars>
      </dgm:prSet>
      <dgm:spPr/>
    </dgm:pt>
    <dgm:pt modelId="{74FFAFAF-5F09-42DF-B796-AF48B90E2F1F}" type="pres">
      <dgm:prSet presAssocID="{3A7A5BA7-DC7F-4F63-B409-61331D46F47E}" presName="spaceBetweenRectangles" presStyleCnt="0"/>
      <dgm:spPr/>
    </dgm:pt>
    <dgm:pt modelId="{E6806717-6B33-4497-B82D-738E157074E9}" type="pres">
      <dgm:prSet presAssocID="{3C54AE87-63C6-4493-8C29-2A63EBBEE107}" presName="parentLin" presStyleCnt="0"/>
      <dgm:spPr/>
    </dgm:pt>
    <dgm:pt modelId="{CDE125A5-ABD4-42F2-819B-EE0599D83C96}" type="pres">
      <dgm:prSet presAssocID="{3C54AE87-63C6-4493-8C29-2A63EBBEE107}" presName="parentLeftMargin" presStyleLbl="node1" presStyleIdx="0" presStyleCnt="3"/>
      <dgm:spPr/>
    </dgm:pt>
    <dgm:pt modelId="{789CCD5F-27C6-4598-AF8E-B249FF9EB573}" type="pres">
      <dgm:prSet presAssocID="{3C54AE87-63C6-4493-8C29-2A63EBBEE10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45AB381-12D0-4DA2-9656-FF166FBEC30C}" type="pres">
      <dgm:prSet presAssocID="{3C54AE87-63C6-4493-8C29-2A63EBBEE107}" presName="negativeSpace" presStyleCnt="0"/>
      <dgm:spPr/>
    </dgm:pt>
    <dgm:pt modelId="{7BBA4DA5-943B-4B25-8331-7D22D16AF7D7}" type="pres">
      <dgm:prSet presAssocID="{3C54AE87-63C6-4493-8C29-2A63EBBEE107}" presName="childText" presStyleLbl="conFgAcc1" presStyleIdx="1" presStyleCnt="3">
        <dgm:presLayoutVars>
          <dgm:bulletEnabled val="1"/>
        </dgm:presLayoutVars>
      </dgm:prSet>
      <dgm:spPr/>
    </dgm:pt>
    <dgm:pt modelId="{DE78091E-82F1-4FF6-8EAF-F53983ED7896}" type="pres">
      <dgm:prSet presAssocID="{25A1E5A7-662C-43A1-831C-E3013DB56BD5}" presName="spaceBetweenRectangles" presStyleCnt="0"/>
      <dgm:spPr/>
    </dgm:pt>
    <dgm:pt modelId="{3799711E-E35A-4DF6-A116-9DF4B29902F3}" type="pres">
      <dgm:prSet presAssocID="{A98B1314-09B0-4176-9EF7-22F9BC0A640F}" presName="parentLin" presStyleCnt="0"/>
      <dgm:spPr/>
    </dgm:pt>
    <dgm:pt modelId="{F8FDB0AE-704B-4FFC-8DA3-15F5088E1A53}" type="pres">
      <dgm:prSet presAssocID="{A98B1314-09B0-4176-9EF7-22F9BC0A640F}" presName="parentLeftMargin" presStyleLbl="node1" presStyleIdx="1" presStyleCnt="3"/>
      <dgm:spPr/>
    </dgm:pt>
    <dgm:pt modelId="{0043D263-EBEB-41A0-B2B7-0B5FC00665FE}" type="pres">
      <dgm:prSet presAssocID="{A98B1314-09B0-4176-9EF7-22F9BC0A640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77F0E5D-6C6A-4F20-858D-D9A8D6ED7BCB}" type="pres">
      <dgm:prSet presAssocID="{A98B1314-09B0-4176-9EF7-22F9BC0A640F}" presName="negativeSpace" presStyleCnt="0"/>
      <dgm:spPr/>
    </dgm:pt>
    <dgm:pt modelId="{F9A7390E-931F-40D3-AF40-26B28730DA8D}" type="pres">
      <dgm:prSet presAssocID="{A98B1314-09B0-4176-9EF7-22F9BC0A640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11B6558-E9FF-45E0-9459-44A93370E52B}" type="presOf" srcId="{A98B1314-09B0-4176-9EF7-22F9BC0A640F}" destId="{0043D263-EBEB-41A0-B2B7-0B5FC00665FE}" srcOrd="1" destOrd="0" presId="urn:microsoft.com/office/officeart/2005/8/layout/list1"/>
    <dgm:cxn modelId="{DFAD8EDE-FAD9-4833-9AEB-9B8C72A0691C}" type="presOf" srcId="{EFAF0910-5009-4E1B-8C87-CCE34A086713}" destId="{67E7A97D-C468-48E9-8A45-DFD43B632AA8}" srcOrd="0" destOrd="0" presId="urn:microsoft.com/office/officeart/2005/8/layout/list1"/>
    <dgm:cxn modelId="{BC119DFF-6C33-47C9-B8FE-5F53624E50FD}" type="presOf" srcId="{3C54AE87-63C6-4493-8C29-2A63EBBEE107}" destId="{789CCD5F-27C6-4598-AF8E-B249FF9EB573}" srcOrd="1" destOrd="0" presId="urn:microsoft.com/office/officeart/2005/8/layout/list1"/>
    <dgm:cxn modelId="{EF2236B2-AC4B-4A2D-ACC2-801B36DF970E}" srcId="{EFAF0910-5009-4E1B-8C87-CCE34A086713}" destId="{83E8731A-D234-48DB-87D1-EDBB3C1B5B27}" srcOrd="0" destOrd="0" parTransId="{0D6F3BC4-3E20-455D-BA52-0707E0471DCD}" sibTransId="{3A7A5BA7-DC7F-4F63-B409-61331D46F47E}"/>
    <dgm:cxn modelId="{B19825D3-C5B7-4676-B5B0-6D6EDF876B02}" srcId="{EFAF0910-5009-4E1B-8C87-CCE34A086713}" destId="{A98B1314-09B0-4176-9EF7-22F9BC0A640F}" srcOrd="2" destOrd="0" parTransId="{10EF06F4-25A6-4869-AA02-86136E91A656}" sibTransId="{C8CE7E11-59E7-4362-B623-53E765A5EBBE}"/>
    <dgm:cxn modelId="{CA3C6B10-906D-43C3-BE26-2BCD97FAEC43}" type="presOf" srcId="{3C54AE87-63C6-4493-8C29-2A63EBBEE107}" destId="{CDE125A5-ABD4-42F2-819B-EE0599D83C96}" srcOrd="0" destOrd="0" presId="urn:microsoft.com/office/officeart/2005/8/layout/list1"/>
    <dgm:cxn modelId="{71E4C032-B4C3-4AA1-B02D-616EA239E01E}" type="presOf" srcId="{83E8731A-D234-48DB-87D1-EDBB3C1B5B27}" destId="{957E07BB-903E-49C3-8393-A38A9540CDDB}" srcOrd="0" destOrd="0" presId="urn:microsoft.com/office/officeart/2005/8/layout/list1"/>
    <dgm:cxn modelId="{B85CE321-5B64-4A57-A2C1-6AB1611D7B06}" type="presOf" srcId="{83E8731A-D234-48DB-87D1-EDBB3C1B5B27}" destId="{EACBC1B3-DA96-4D73-93CC-8C2D49B8053A}" srcOrd="1" destOrd="0" presId="urn:microsoft.com/office/officeart/2005/8/layout/list1"/>
    <dgm:cxn modelId="{727E5659-58D3-4992-911B-D9149FA536DA}" type="presOf" srcId="{A98B1314-09B0-4176-9EF7-22F9BC0A640F}" destId="{F8FDB0AE-704B-4FFC-8DA3-15F5088E1A53}" srcOrd="0" destOrd="0" presId="urn:microsoft.com/office/officeart/2005/8/layout/list1"/>
    <dgm:cxn modelId="{6C9D2505-2AEE-4CF7-A51D-63DE5094CFFA}" srcId="{EFAF0910-5009-4E1B-8C87-CCE34A086713}" destId="{3C54AE87-63C6-4493-8C29-2A63EBBEE107}" srcOrd="1" destOrd="0" parTransId="{A8DE13B3-F723-407D-BDFD-FD6E0B891CA3}" sibTransId="{25A1E5A7-662C-43A1-831C-E3013DB56BD5}"/>
    <dgm:cxn modelId="{2FEC30D3-CAEF-41EB-B142-DC60898DCBD0}" type="presParOf" srcId="{67E7A97D-C468-48E9-8A45-DFD43B632AA8}" destId="{D83445FB-88C6-486A-8BBB-3217C656B649}" srcOrd="0" destOrd="0" presId="urn:microsoft.com/office/officeart/2005/8/layout/list1"/>
    <dgm:cxn modelId="{9C5E6407-EE1B-45A3-8B83-940339B183EE}" type="presParOf" srcId="{D83445FB-88C6-486A-8BBB-3217C656B649}" destId="{957E07BB-903E-49C3-8393-A38A9540CDDB}" srcOrd="0" destOrd="0" presId="urn:microsoft.com/office/officeart/2005/8/layout/list1"/>
    <dgm:cxn modelId="{5B7DCFBD-9C85-4142-ABB7-BA70AC48B32C}" type="presParOf" srcId="{D83445FB-88C6-486A-8BBB-3217C656B649}" destId="{EACBC1B3-DA96-4D73-93CC-8C2D49B8053A}" srcOrd="1" destOrd="0" presId="urn:microsoft.com/office/officeart/2005/8/layout/list1"/>
    <dgm:cxn modelId="{FE4A65AC-C5C9-4742-8CA7-0F1D65373BC5}" type="presParOf" srcId="{67E7A97D-C468-48E9-8A45-DFD43B632AA8}" destId="{566E6863-193A-4DF8-87AA-122F0AEADC92}" srcOrd="1" destOrd="0" presId="urn:microsoft.com/office/officeart/2005/8/layout/list1"/>
    <dgm:cxn modelId="{E149E530-3C7C-4536-A88A-53FD169C329C}" type="presParOf" srcId="{67E7A97D-C468-48E9-8A45-DFD43B632AA8}" destId="{32E8E169-340C-4C59-895E-6DE22209DFC0}" srcOrd="2" destOrd="0" presId="urn:microsoft.com/office/officeart/2005/8/layout/list1"/>
    <dgm:cxn modelId="{07E3C35D-BC1B-457A-91C3-504C095430B4}" type="presParOf" srcId="{67E7A97D-C468-48E9-8A45-DFD43B632AA8}" destId="{74FFAFAF-5F09-42DF-B796-AF48B90E2F1F}" srcOrd="3" destOrd="0" presId="urn:microsoft.com/office/officeart/2005/8/layout/list1"/>
    <dgm:cxn modelId="{267C63A6-9D9F-430E-86C9-D23863D01C88}" type="presParOf" srcId="{67E7A97D-C468-48E9-8A45-DFD43B632AA8}" destId="{E6806717-6B33-4497-B82D-738E157074E9}" srcOrd="4" destOrd="0" presId="urn:microsoft.com/office/officeart/2005/8/layout/list1"/>
    <dgm:cxn modelId="{3B8CFBDF-33CF-4F6F-BD2E-2FFD93FEB6F0}" type="presParOf" srcId="{E6806717-6B33-4497-B82D-738E157074E9}" destId="{CDE125A5-ABD4-42F2-819B-EE0599D83C96}" srcOrd="0" destOrd="0" presId="urn:microsoft.com/office/officeart/2005/8/layout/list1"/>
    <dgm:cxn modelId="{79C47821-9B20-49A1-A078-8B6DF0E4DC82}" type="presParOf" srcId="{E6806717-6B33-4497-B82D-738E157074E9}" destId="{789CCD5F-27C6-4598-AF8E-B249FF9EB573}" srcOrd="1" destOrd="0" presId="urn:microsoft.com/office/officeart/2005/8/layout/list1"/>
    <dgm:cxn modelId="{D6C6B5FE-2424-4904-B2EC-49156EC45088}" type="presParOf" srcId="{67E7A97D-C468-48E9-8A45-DFD43B632AA8}" destId="{D45AB381-12D0-4DA2-9656-FF166FBEC30C}" srcOrd="5" destOrd="0" presId="urn:microsoft.com/office/officeart/2005/8/layout/list1"/>
    <dgm:cxn modelId="{AEDF850B-FF32-43B9-9E98-D2878E73DD21}" type="presParOf" srcId="{67E7A97D-C468-48E9-8A45-DFD43B632AA8}" destId="{7BBA4DA5-943B-4B25-8331-7D22D16AF7D7}" srcOrd="6" destOrd="0" presId="urn:microsoft.com/office/officeart/2005/8/layout/list1"/>
    <dgm:cxn modelId="{02149264-3356-48C3-AF0B-C8F563980C47}" type="presParOf" srcId="{67E7A97D-C468-48E9-8A45-DFD43B632AA8}" destId="{DE78091E-82F1-4FF6-8EAF-F53983ED7896}" srcOrd="7" destOrd="0" presId="urn:microsoft.com/office/officeart/2005/8/layout/list1"/>
    <dgm:cxn modelId="{3916FB6F-2489-499E-8EA6-236B87C836B4}" type="presParOf" srcId="{67E7A97D-C468-48E9-8A45-DFD43B632AA8}" destId="{3799711E-E35A-4DF6-A116-9DF4B29902F3}" srcOrd="8" destOrd="0" presId="urn:microsoft.com/office/officeart/2005/8/layout/list1"/>
    <dgm:cxn modelId="{221B1EBF-DE08-467D-AF7D-779E3E74E924}" type="presParOf" srcId="{3799711E-E35A-4DF6-A116-9DF4B29902F3}" destId="{F8FDB0AE-704B-4FFC-8DA3-15F5088E1A53}" srcOrd="0" destOrd="0" presId="urn:microsoft.com/office/officeart/2005/8/layout/list1"/>
    <dgm:cxn modelId="{CBA169A7-C053-4291-8CFF-1DDC862ACE5A}" type="presParOf" srcId="{3799711E-E35A-4DF6-A116-9DF4B29902F3}" destId="{0043D263-EBEB-41A0-B2B7-0B5FC00665FE}" srcOrd="1" destOrd="0" presId="urn:microsoft.com/office/officeart/2005/8/layout/list1"/>
    <dgm:cxn modelId="{F99BA7E2-2E4F-4D8E-9F80-4919629E33E2}" type="presParOf" srcId="{67E7A97D-C468-48E9-8A45-DFD43B632AA8}" destId="{D77F0E5D-6C6A-4F20-858D-D9A8D6ED7BCB}" srcOrd="9" destOrd="0" presId="urn:microsoft.com/office/officeart/2005/8/layout/list1"/>
    <dgm:cxn modelId="{1AB0650E-A5DB-4E44-B0BF-010C82646FA0}" type="presParOf" srcId="{67E7A97D-C468-48E9-8A45-DFD43B632AA8}" destId="{F9A7390E-931F-40D3-AF40-26B28730DA8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E8E169-340C-4C59-895E-6DE22209DFC0}">
      <dsp:nvSpPr>
        <dsp:cNvPr id="0" name=""/>
        <dsp:cNvSpPr/>
      </dsp:nvSpPr>
      <dsp:spPr>
        <a:xfrm>
          <a:off x="0" y="789955"/>
          <a:ext cx="8128000" cy="9828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CBC1B3-DA96-4D73-93CC-8C2D49B8053A}">
      <dsp:nvSpPr>
        <dsp:cNvPr id="0" name=""/>
        <dsp:cNvSpPr/>
      </dsp:nvSpPr>
      <dsp:spPr>
        <a:xfrm>
          <a:off x="406400" y="187847"/>
          <a:ext cx="5689600" cy="1177747"/>
        </a:xfrm>
        <a:prstGeom prst="roundRect">
          <a:avLst/>
        </a:prstGeom>
        <a:solidFill>
          <a:srgbClr val="92D050"/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600" kern="1200" dirty="0" smtClean="0"/>
            <a:t>Pendapatan Asli Desa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600" kern="1200" dirty="0" smtClean="0"/>
            <a:t>(PAD)</a:t>
          </a:r>
          <a:endParaRPr lang="id-ID" sz="3600" kern="1200" dirty="0"/>
        </a:p>
      </dsp:txBody>
      <dsp:txXfrm>
        <a:off x="463893" y="245340"/>
        <a:ext cx="5574614" cy="1062761"/>
      </dsp:txXfrm>
    </dsp:sp>
    <dsp:sp modelId="{7BBA4DA5-943B-4B25-8331-7D22D16AF7D7}">
      <dsp:nvSpPr>
        <dsp:cNvPr id="0" name=""/>
        <dsp:cNvSpPr/>
      </dsp:nvSpPr>
      <dsp:spPr>
        <a:xfrm>
          <a:off x="0" y="2558995"/>
          <a:ext cx="8128000" cy="9828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9CCD5F-27C6-4598-AF8E-B249FF9EB573}">
      <dsp:nvSpPr>
        <dsp:cNvPr id="0" name=""/>
        <dsp:cNvSpPr/>
      </dsp:nvSpPr>
      <dsp:spPr>
        <a:xfrm>
          <a:off x="406400" y="1983355"/>
          <a:ext cx="5689600" cy="1151280"/>
        </a:xfrm>
        <a:prstGeom prst="roundRect">
          <a:avLst/>
        </a:prstGeom>
        <a:solidFill>
          <a:schemeClr val="accent3"/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900" kern="1200" dirty="0" smtClean="0"/>
            <a:t>Pendapatan Transfer</a:t>
          </a:r>
          <a:endParaRPr lang="id-ID" sz="3900" kern="1200" dirty="0"/>
        </a:p>
      </dsp:txBody>
      <dsp:txXfrm>
        <a:off x="462601" y="2039556"/>
        <a:ext cx="5577198" cy="1038878"/>
      </dsp:txXfrm>
    </dsp:sp>
    <dsp:sp modelId="{F9A7390E-931F-40D3-AF40-26B28730DA8D}">
      <dsp:nvSpPr>
        <dsp:cNvPr id="0" name=""/>
        <dsp:cNvSpPr/>
      </dsp:nvSpPr>
      <dsp:spPr>
        <a:xfrm>
          <a:off x="0" y="4328035"/>
          <a:ext cx="8128000" cy="9828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43D263-EBEB-41A0-B2B7-0B5FC00665FE}">
      <dsp:nvSpPr>
        <dsp:cNvPr id="0" name=""/>
        <dsp:cNvSpPr/>
      </dsp:nvSpPr>
      <dsp:spPr>
        <a:xfrm>
          <a:off x="406400" y="3752395"/>
          <a:ext cx="5689600" cy="115128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900" kern="1200" dirty="0" smtClean="0"/>
            <a:t>Pendapatan Lain</a:t>
          </a:r>
          <a:endParaRPr lang="id-ID" sz="3900" kern="1200" dirty="0"/>
        </a:p>
      </dsp:txBody>
      <dsp:txXfrm>
        <a:off x="462601" y="3808596"/>
        <a:ext cx="5577198" cy="1038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0590D-9BA1-4EE4-8085-5BDD7F6BD06C}" type="datetimeFigureOut">
              <a:rPr lang="id-ID" smtClean="0"/>
              <a:t>06/06/2021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89D87-9AF4-4B08-A1E1-081CBDB1C5E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44877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hape 250">
            <a:extLst>
              <a:ext uri="{FF2B5EF4-FFF2-40B4-BE49-F238E27FC236}">
                <a16:creationId xmlns:a16="http://schemas.microsoft.com/office/drawing/2014/main" xmlns="" id="{5960F5CC-BBF8-4A98-8187-5E38AA38A7FE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2147483647 w 120000"/>
              <a:gd name="T3" fmla="*/ 0 h 120000"/>
              <a:gd name="T4" fmla="*/ 2147483647 w 120000"/>
              <a:gd name="T5" fmla="*/ 2147483647 h 120000"/>
              <a:gd name="T6" fmla="*/ 0 w 120000"/>
              <a:gd name="T7" fmla="*/ 214748364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Shape 251">
            <a:extLst>
              <a:ext uri="{FF2B5EF4-FFF2-40B4-BE49-F238E27FC236}">
                <a16:creationId xmlns:a16="http://schemas.microsoft.com/office/drawing/2014/main" xmlns="" id="{906F0AD5-6331-40EA-AB73-829E4A282D5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2671894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hape 491">
            <a:extLst>
              <a:ext uri="{FF2B5EF4-FFF2-40B4-BE49-F238E27FC236}">
                <a16:creationId xmlns:a16="http://schemas.microsoft.com/office/drawing/2014/main" xmlns="" id="{9C80EF21-0F2E-440F-995F-F656D5590F0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2147483647 w 120000"/>
              <a:gd name="T3" fmla="*/ 0 h 120000"/>
              <a:gd name="T4" fmla="*/ 2147483647 w 120000"/>
              <a:gd name="T5" fmla="*/ 2147483647 h 120000"/>
              <a:gd name="T6" fmla="*/ 0 w 120000"/>
              <a:gd name="T7" fmla="*/ 214748364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Shape 492">
            <a:extLst>
              <a:ext uri="{FF2B5EF4-FFF2-40B4-BE49-F238E27FC236}">
                <a16:creationId xmlns:a16="http://schemas.microsoft.com/office/drawing/2014/main" xmlns="" id="{98EE5FA4-FF67-4FAB-B327-B101F213D8F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1970241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hape 250">
            <a:extLst>
              <a:ext uri="{FF2B5EF4-FFF2-40B4-BE49-F238E27FC236}">
                <a16:creationId xmlns:a16="http://schemas.microsoft.com/office/drawing/2014/main" xmlns="" id="{85DDD11B-532E-4084-A9BA-ADBC7876226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2147483647 w 120000"/>
              <a:gd name="T3" fmla="*/ 0 h 120000"/>
              <a:gd name="T4" fmla="*/ 2147483647 w 120000"/>
              <a:gd name="T5" fmla="*/ 2147483647 h 120000"/>
              <a:gd name="T6" fmla="*/ 0 w 120000"/>
              <a:gd name="T7" fmla="*/ 214748364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Shape 251">
            <a:extLst>
              <a:ext uri="{FF2B5EF4-FFF2-40B4-BE49-F238E27FC236}">
                <a16:creationId xmlns:a16="http://schemas.microsoft.com/office/drawing/2014/main" xmlns="" id="{B1064D3D-4513-49AB-89AA-6B3FD11399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1740826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hape 250">
            <a:extLst>
              <a:ext uri="{FF2B5EF4-FFF2-40B4-BE49-F238E27FC236}">
                <a16:creationId xmlns:a16="http://schemas.microsoft.com/office/drawing/2014/main" xmlns="" id="{E0957D60-DCAA-40DE-9740-697F0364DDFE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2147483647 w 120000"/>
              <a:gd name="T3" fmla="*/ 0 h 120000"/>
              <a:gd name="T4" fmla="*/ 2147483647 w 120000"/>
              <a:gd name="T5" fmla="*/ 2147483647 h 120000"/>
              <a:gd name="T6" fmla="*/ 0 w 120000"/>
              <a:gd name="T7" fmla="*/ 214748364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Shape 251">
            <a:extLst>
              <a:ext uri="{FF2B5EF4-FFF2-40B4-BE49-F238E27FC236}">
                <a16:creationId xmlns:a16="http://schemas.microsoft.com/office/drawing/2014/main" xmlns="" id="{329A02F8-405C-40C9-A593-D1F653ACB8D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2458584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hape 235">
            <a:extLst>
              <a:ext uri="{FF2B5EF4-FFF2-40B4-BE49-F238E27FC236}">
                <a16:creationId xmlns:a16="http://schemas.microsoft.com/office/drawing/2014/main" xmlns="" id="{00052AA5-922E-48A7-8606-846ECE8098ED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Shape 236">
            <a:extLst>
              <a:ext uri="{FF2B5EF4-FFF2-40B4-BE49-F238E27FC236}">
                <a16:creationId xmlns:a16="http://schemas.microsoft.com/office/drawing/2014/main" xmlns="" id="{3BFAC09F-7295-44A0-9F19-35F8670AB1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400"/>
            </a:pPr>
            <a:endParaRPr lang="en-US" altLang="id-ID" sz="11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9936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hape 174">
            <a:extLst>
              <a:ext uri="{FF2B5EF4-FFF2-40B4-BE49-F238E27FC236}">
                <a16:creationId xmlns:a16="http://schemas.microsoft.com/office/drawing/2014/main" xmlns="" id="{9FFEFA7A-E190-451C-97D8-94EB183C672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2147483647 w 120000"/>
              <a:gd name="T3" fmla="*/ 0 h 120000"/>
              <a:gd name="T4" fmla="*/ 2147483647 w 120000"/>
              <a:gd name="T5" fmla="*/ 2147483647 h 120000"/>
              <a:gd name="T6" fmla="*/ 0 w 120000"/>
              <a:gd name="T7" fmla="*/ 214748364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Shape 175">
            <a:extLst>
              <a:ext uri="{FF2B5EF4-FFF2-40B4-BE49-F238E27FC236}">
                <a16:creationId xmlns:a16="http://schemas.microsoft.com/office/drawing/2014/main" xmlns="" id="{1F96A84E-63F7-4147-8722-AB0A153ABD5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708496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FA68F-7973-405D-8A4B-8F991DD8D446}" type="datetimeFigureOut">
              <a:rPr lang="id-ID" smtClean="0"/>
              <a:t>06/06/2021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7466-DC51-468E-B49F-A3FFF64A42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9305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FA68F-7973-405D-8A4B-8F991DD8D446}" type="datetimeFigureOut">
              <a:rPr lang="id-ID" smtClean="0"/>
              <a:t>06/06/2021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7466-DC51-468E-B49F-A3FFF64A42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9528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FA68F-7973-405D-8A4B-8F991DD8D446}" type="datetimeFigureOut">
              <a:rPr lang="id-ID" smtClean="0"/>
              <a:t>06/06/2021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7466-DC51-468E-B49F-A3FFF64A42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98697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FA68F-7973-405D-8A4B-8F991DD8D446}" type="datetimeFigureOut">
              <a:rPr lang="id-ID" smtClean="0"/>
              <a:t>06/06/2021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7466-DC51-468E-B49F-A3FFF64A42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82983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FA68F-7973-405D-8A4B-8F991DD8D446}" type="datetimeFigureOut">
              <a:rPr lang="id-ID" smtClean="0"/>
              <a:t>06/06/2021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7466-DC51-468E-B49F-A3FFF64A42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86363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FA68F-7973-405D-8A4B-8F991DD8D446}" type="datetimeFigureOut">
              <a:rPr lang="id-ID" smtClean="0"/>
              <a:t>06/06/2021</a:t>
            </a:fld>
            <a:endParaRPr lang="id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7466-DC51-468E-B49F-A3FFF64A42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19858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FA68F-7973-405D-8A4B-8F991DD8D446}" type="datetimeFigureOut">
              <a:rPr lang="id-ID" smtClean="0"/>
              <a:t>06/06/2021</a:t>
            </a:fld>
            <a:endParaRPr lang="id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7466-DC51-468E-B49F-A3FFF64A42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28814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FA68F-7973-405D-8A4B-8F991DD8D446}" type="datetimeFigureOut">
              <a:rPr lang="id-ID" smtClean="0"/>
              <a:t>06/06/2021</a:t>
            </a:fld>
            <a:endParaRPr lang="id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7466-DC51-468E-B49F-A3FFF64A42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46268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FA68F-7973-405D-8A4B-8F991DD8D446}" type="datetimeFigureOut">
              <a:rPr lang="id-ID" smtClean="0"/>
              <a:t>06/06/2021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7466-DC51-468E-B49F-A3FFF64A42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51399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FA68F-7973-405D-8A4B-8F991DD8D446}" type="datetimeFigureOut">
              <a:rPr lang="id-ID" smtClean="0"/>
              <a:t>06/06/2021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7466-DC51-468E-B49F-A3FFF64A42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06394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FA68F-7973-405D-8A4B-8F991DD8D446}" type="datetimeFigureOut">
              <a:rPr lang="id-ID" smtClean="0"/>
              <a:t>06/06/2021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7466-DC51-468E-B49F-A3FFF64A42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614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FA68F-7973-405D-8A4B-8F991DD8D446}" type="datetimeFigureOut">
              <a:rPr lang="id-ID" smtClean="0"/>
              <a:t>06/06/2021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7466-DC51-468E-B49F-A3FFF64A428E}" type="slidenum">
              <a:rPr lang="id-ID" smtClean="0"/>
              <a:t>‹#›</a:t>
            </a:fld>
            <a:endParaRPr lang="id-ID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9773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FA68F-7973-405D-8A4B-8F991DD8D446}" type="datetimeFigureOut">
              <a:rPr lang="id-ID" smtClean="0"/>
              <a:t>06/06/2021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7466-DC51-468E-B49F-A3FFF64A42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10038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FA68F-7973-405D-8A4B-8F991DD8D446}" type="datetimeFigureOut">
              <a:rPr lang="id-ID" smtClean="0"/>
              <a:t>06/06/2021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7466-DC51-468E-B49F-A3FFF64A42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23213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FA68F-7973-405D-8A4B-8F991DD8D446}" type="datetimeFigureOut">
              <a:rPr lang="id-ID" smtClean="0"/>
              <a:t>06/06/2021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7466-DC51-468E-B49F-A3FFF64A42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56521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FA68F-7973-405D-8A4B-8F991DD8D446}" type="datetimeFigureOut">
              <a:rPr lang="id-ID" smtClean="0"/>
              <a:t>06/06/2021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7466-DC51-468E-B49F-A3FFF64A42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92364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FA68F-7973-405D-8A4B-8F991DD8D446}" type="datetimeFigureOut">
              <a:rPr lang="id-ID" smtClean="0"/>
              <a:t>06/06/2021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7466-DC51-468E-B49F-A3FFF64A42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828245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hape 49">
            <a:extLst>
              <a:ext uri="{FF2B5EF4-FFF2-40B4-BE49-F238E27FC236}">
                <a16:creationId xmlns:a16="http://schemas.microsoft.com/office/drawing/2014/main" xmlns="" id="{585A2F74-F101-4193-896A-3DEEFED0E384}"/>
              </a:ext>
            </a:extLst>
          </p:cNvPr>
          <p:cNvGrpSpPr>
            <a:grpSpLocks/>
          </p:cNvGrpSpPr>
          <p:nvPr/>
        </p:nvGrpSpPr>
        <p:grpSpPr bwMode="auto">
          <a:xfrm>
            <a:off x="9859658" y="1"/>
            <a:ext cx="2332342" cy="5350224"/>
            <a:chOff x="7395202" y="-6"/>
            <a:chExt cx="1748884" cy="4013021"/>
          </a:xfrm>
        </p:grpSpPr>
        <p:sp>
          <p:nvSpPr>
            <p:cNvPr id="5" name="Shape 50">
              <a:extLst>
                <a:ext uri="{FF2B5EF4-FFF2-40B4-BE49-F238E27FC236}">
                  <a16:creationId xmlns:a16="http://schemas.microsoft.com/office/drawing/2014/main" xmlns="" id="{1AD29C75-8217-4BBC-AD30-86910E9826D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7472055" y="406495"/>
              <a:ext cx="2078533" cy="1265530"/>
            </a:xfrm>
            <a:prstGeom prst="parallelogram">
              <a:avLst>
                <a:gd name="adj" fmla="val 81899"/>
              </a:avLst>
            </a:prstGeom>
            <a:gradFill rotWithShape="0"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00"/>
            </a:gra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 anchor="ctr"/>
            <a:lstStyle/>
            <a:p>
              <a:pPr algn="ctr">
                <a:defRPr/>
              </a:pPr>
              <a:endParaRPr lang="id-ID" sz="2400">
                <a:solidFill>
                  <a:srgbClr val="FFFFFF"/>
                </a:solidFill>
                <a:ea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6" name="Shape 51">
              <a:extLst>
                <a:ext uri="{FF2B5EF4-FFF2-40B4-BE49-F238E27FC236}">
                  <a16:creationId xmlns:a16="http://schemas.microsoft.com/office/drawing/2014/main" xmlns="" id="{0BB759D5-3F9B-4893-BEE4-1E08A0FF6AB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7072648" y="1666582"/>
              <a:ext cx="2574952" cy="1567924"/>
            </a:xfrm>
            <a:prstGeom prst="parallelogram">
              <a:avLst>
                <a:gd name="adj" fmla="val 81893"/>
              </a:avLst>
            </a:prstGeom>
            <a:gradFill rotWithShape="0"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00"/>
            </a:gra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 anchor="ctr"/>
            <a:lstStyle/>
            <a:p>
              <a:pPr algn="ctr">
                <a:defRPr/>
              </a:pPr>
              <a:endParaRPr lang="id-ID" sz="2400">
                <a:solidFill>
                  <a:srgbClr val="FFFFFF"/>
                </a:solidFill>
                <a:ea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" name="Shape 52">
              <a:extLst>
                <a:ext uri="{FF2B5EF4-FFF2-40B4-BE49-F238E27FC236}">
                  <a16:creationId xmlns:a16="http://schemas.microsoft.com/office/drawing/2014/main" xmlns="" id="{4E084616-647C-4207-AA10-1D86398A606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020271" y="2717774"/>
              <a:ext cx="1396403" cy="851227"/>
            </a:xfrm>
            <a:prstGeom prst="parallelogram">
              <a:avLst>
                <a:gd name="adj" fmla="val 81900"/>
              </a:avLst>
            </a:prstGeom>
            <a:gradFill rotWithShape="0"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00"/>
            </a:gra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 anchor="ctr"/>
            <a:lstStyle/>
            <a:p>
              <a:pPr algn="ctr">
                <a:defRPr/>
              </a:pPr>
              <a:endParaRPr lang="id-ID" sz="2400">
                <a:solidFill>
                  <a:srgbClr val="FFFFFF"/>
                </a:solidFill>
                <a:ea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8" name="Shape 53">
              <a:extLst>
                <a:ext uri="{FF2B5EF4-FFF2-40B4-BE49-F238E27FC236}">
                  <a16:creationId xmlns:a16="http://schemas.microsoft.com/office/drawing/2014/main" xmlns="" id="{76F9ABF3-FBC8-42FD-A431-EEFAAAEFB72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7177965" y="543416"/>
              <a:ext cx="1110694" cy="676219"/>
            </a:xfrm>
            <a:prstGeom prst="parallelogram">
              <a:avLst>
                <a:gd name="adj" fmla="val 81895"/>
              </a:avLst>
            </a:prstGeom>
            <a:solidFill>
              <a:srgbClr val="FFFFFF">
                <a:alpha val="1411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 anchor="ctr"/>
            <a:lstStyle/>
            <a:p>
              <a:pPr algn="ctr">
                <a:defRPr/>
              </a:pPr>
              <a:endParaRPr lang="id-ID" sz="2400">
                <a:solidFill>
                  <a:srgbClr val="FFFFFF"/>
                </a:solidFill>
                <a:ea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9" name="Shape 54">
              <a:extLst>
                <a:ext uri="{FF2B5EF4-FFF2-40B4-BE49-F238E27FC236}">
                  <a16:creationId xmlns:a16="http://schemas.microsoft.com/office/drawing/2014/main" xmlns="" id="{17F40FEE-9D20-461B-8227-246A0E92886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8242881" y="3382060"/>
              <a:ext cx="784510" cy="477401"/>
            </a:xfrm>
            <a:prstGeom prst="parallelogram">
              <a:avLst>
                <a:gd name="adj" fmla="val 81895"/>
              </a:avLst>
            </a:prstGeom>
            <a:solidFill>
              <a:srgbClr val="0066FF">
                <a:alpha val="2274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 anchor="ctr"/>
            <a:lstStyle/>
            <a:p>
              <a:pPr algn="ctr">
                <a:defRPr/>
              </a:pPr>
              <a:endParaRPr lang="id-ID" sz="2400">
                <a:solidFill>
                  <a:srgbClr val="FFFFFF"/>
                </a:solidFill>
                <a:ea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10" name="Shape 55">
            <a:extLst>
              <a:ext uri="{FF2B5EF4-FFF2-40B4-BE49-F238E27FC236}">
                <a16:creationId xmlns:a16="http://schemas.microsoft.com/office/drawing/2014/main" xmlns="" id="{FBF72D27-F9FE-47D0-86AC-ADBA479BDA85}"/>
              </a:ext>
            </a:extLst>
          </p:cNvPr>
          <p:cNvGrpSpPr>
            <a:grpSpLocks/>
          </p:cNvGrpSpPr>
          <p:nvPr/>
        </p:nvGrpSpPr>
        <p:grpSpPr bwMode="auto">
          <a:xfrm>
            <a:off x="1" y="3651992"/>
            <a:ext cx="963738" cy="3206008"/>
            <a:chOff x="3" y="2750304"/>
            <a:chExt cx="722480" cy="2404814"/>
          </a:xfrm>
        </p:grpSpPr>
        <p:sp>
          <p:nvSpPr>
            <p:cNvPr id="11" name="Shape 56">
              <a:extLst>
                <a:ext uri="{FF2B5EF4-FFF2-40B4-BE49-F238E27FC236}">
                  <a16:creationId xmlns:a16="http://schemas.microsoft.com/office/drawing/2014/main" xmlns="" id="{870DE923-D293-408B-8DA9-104E62E9432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-231627" y="3341465"/>
              <a:ext cx="1185740" cy="722480"/>
            </a:xfrm>
            <a:prstGeom prst="parallelogram">
              <a:avLst>
                <a:gd name="adj" fmla="val 81898"/>
              </a:avLst>
            </a:prstGeom>
            <a:gradFill rotWithShape="0"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00"/>
            </a:gra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 anchor="ctr"/>
            <a:lstStyle/>
            <a:p>
              <a:pPr algn="ctr">
                <a:defRPr/>
              </a:pPr>
              <a:endParaRPr lang="id-ID" sz="2400">
                <a:solidFill>
                  <a:srgbClr val="FFFFFF"/>
                </a:solidFill>
                <a:ea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2" name="Shape 57">
              <a:extLst>
                <a:ext uri="{FF2B5EF4-FFF2-40B4-BE49-F238E27FC236}">
                  <a16:creationId xmlns:a16="http://schemas.microsoft.com/office/drawing/2014/main" xmlns="" id="{63575C39-1E20-47A2-B499-710FEF8E8E5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-158386" y="3063459"/>
              <a:ext cx="809541" cy="492762"/>
            </a:xfrm>
            <a:prstGeom prst="parallelogram">
              <a:avLst>
                <a:gd name="adj" fmla="val 81894"/>
              </a:avLst>
            </a:prstGeom>
            <a:gradFill rotWithShape="0"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00"/>
            </a:gra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 anchor="ctr"/>
            <a:lstStyle/>
            <a:p>
              <a:pPr algn="ctr">
                <a:defRPr/>
              </a:pPr>
              <a:endParaRPr lang="id-ID" sz="2400">
                <a:solidFill>
                  <a:srgbClr val="FFFFFF"/>
                </a:solidFill>
                <a:ea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3" name="Shape 58">
              <a:extLst>
                <a:ext uri="{FF2B5EF4-FFF2-40B4-BE49-F238E27FC236}">
                  <a16:creationId xmlns:a16="http://schemas.microsoft.com/office/drawing/2014/main" xmlns="" id="{074340E3-3DF3-44BF-BCB6-C29AAE9EDF5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-173273" y="4440279"/>
              <a:ext cx="888114" cy="541563"/>
            </a:xfrm>
            <a:prstGeom prst="parallelogram">
              <a:avLst>
                <a:gd name="adj" fmla="val 81896"/>
              </a:avLst>
            </a:prstGeom>
            <a:gradFill rotWithShape="0"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00"/>
            </a:gra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 anchor="ctr"/>
            <a:lstStyle/>
            <a:p>
              <a:pPr algn="ctr">
                <a:defRPr/>
              </a:pPr>
              <a:endParaRPr lang="id-ID" sz="2400">
                <a:solidFill>
                  <a:srgbClr val="FFFFFF"/>
                </a:solidFill>
                <a:ea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4" name="Shape 59">
              <a:extLst>
                <a:ext uri="{FF2B5EF4-FFF2-40B4-BE49-F238E27FC236}">
                  <a16:creationId xmlns:a16="http://schemas.microsoft.com/office/drawing/2014/main" xmlns="" id="{1DC67DAA-9AC1-4546-A97E-56A5A8CA424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-119682" y="2869989"/>
              <a:ext cx="614299" cy="374928"/>
            </a:xfrm>
            <a:prstGeom prst="parallelogram">
              <a:avLst>
                <a:gd name="adj" fmla="val 81894"/>
              </a:avLst>
            </a:prstGeom>
            <a:solidFill>
              <a:srgbClr val="FFFFFF">
                <a:alpha val="1411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 anchor="ctr"/>
            <a:lstStyle/>
            <a:p>
              <a:pPr algn="ctr">
                <a:defRPr/>
              </a:pPr>
              <a:endParaRPr lang="id-ID" sz="2400">
                <a:solidFill>
                  <a:srgbClr val="FFFFFF"/>
                </a:solidFill>
                <a:ea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" name="Shape 60">
              <a:extLst>
                <a:ext uri="{FF2B5EF4-FFF2-40B4-BE49-F238E27FC236}">
                  <a16:creationId xmlns:a16="http://schemas.microsoft.com/office/drawing/2014/main" xmlns="" id="{F9145A2D-8826-4A69-A881-F48E8AAD6E1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227870" y="4058110"/>
              <a:ext cx="614299" cy="374928"/>
            </a:xfrm>
            <a:prstGeom prst="parallelogram">
              <a:avLst>
                <a:gd name="adj" fmla="val 81899"/>
              </a:avLst>
            </a:prstGeom>
            <a:solidFill>
              <a:srgbClr val="0066FF">
                <a:alpha val="2274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 anchor="ctr"/>
            <a:lstStyle/>
            <a:p>
              <a:pPr algn="ctr">
                <a:defRPr/>
              </a:pPr>
              <a:endParaRPr lang="id-ID" sz="2400">
                <a:solidFill>
                  <a:srgbClr val="FFFFFF"/>
                </a:solidFill>
                <a:ea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1422784" y="1217133"/>
            <a:ext cx="7962800" cy="848000"/>
          </a:xfrm>
          <a:prstGeom prst="rect">
            <a:avLst/>
          </a:prstGeom>
        </p:spPr>
        <p:txBody>
          <a:bodyPr spcFirstLastPara="1" lIns="121897" tIns="121897" rIns="121897" bIns="121897" anchor="b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1422784" y="2200731"/>
            <a:ext cx="7962800" cy="3686000"/>
          </a:xfrm>
          <a:prstGeom prst="rect">
            <a:avLst/>
          </a:prstGeom>
        </p:spPr>
        <p:txBody>
          <a:bodyPr spcFirstLastPara="1" lIns="121897" tIns="121897" rIns="121897" bIns="121897"/>
          <a:lstStyle>
            <a:lvl1pPr marL="609463" lvl="0" indent="-507885">
              <a:spcBef>
                <a:spcPts val="800"/>
              </a:spcBef>
              <a:spcAft>
                <a:spcPts val="0"/>
              </a:spcAft>
              <a:buSzPts val="2400"/>
              <a:buChar char="›"/>
              <a:defRPr/>
            </a:lvl1pPr>
            <a:lvl2pPr marL="1218926" lvl="1" indent="-507885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2pPr>
            <a:lvl3pPr marL="1828388" lvl="2" indent="-507885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3pPr>
            <a:lvl4pPr marL="2437851" lvl="3" indent="-507885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4pPr>
            <a:lvl5pPr marL="3047314" lvl="4" indent="-507885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5pPr>
            <a:lvl6pPr marL="3656777" lvl="5" indent="-507885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6pPr>
            <a:lvl7pPr marL="4266240" lvl="6" indent="-507885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7pPr>
            <a:lvl8pPr marL="4875703" lvl="7" indent="-507885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8pPr>
            <a:lvl9pPr marL="5485166" lvl="8" indent="-507885"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87440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07298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hape 55">
            <a:extLst>
              <a:ext uri="{FF2B5EF4-FFF2-40B4-BE49-F238E27FC236}">
                <a16:creationId xmlns:a16="http://schemas.microsoft.com/office/drawing/2014/main" xmlns="" id="{187B2765-3202-49B4-9550-946BAE56CB3A}"/>
              </a:ext>
            </a:extLst>
          </p:cNvPr>
          <p:cNvGrpSpPr>
            <a:grpSpLocks/>
          </p:cNvGrpSpPr>
          <p:nvPr/>
        </p:nvGrpSpPr>
        <p:grpSpPr bwMode="auto">
          <a:xfrm>
            <a:off x="-14289" y="1182414"/>
            <a:ext cx="12206290" cy="5675586"/>
            <a:chOff x="-11050" y="887200"/>
            <a:chExt cx="9155050" cy="4256100"/>
          </a:xfrm>
        </p:grpSpPr>
        <p:cxnSp>
          <p:nvCxnSpPr>
            <p:cNvPr id="7" name="Shape 56">
              <a:extLst>
                <a:ext uri="{FF2B5EF4-FFF2-40B4-BE49-F238E27FC236}">
                  <a16:creationId xmlns:a16="http://schemas.microsoft.com/office/drawing/2014/main" xmlns="" id="{F47D916B-1A3C-41A0-BB2B-FDF13ED935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-11050" y="887200"/>
              <a:ext cx="8060400" cy="0"/>
            </a:xfrm>
            <a:prstGeom prst="straightConnector1">
              <a:avLst/>
            </a:prstGeom>
            <a:noFill/>
            <a:ln w="19050">
              <a:solidFill>
                <a:srgbClr val="BA3B21"/>
              </a:solidFill>
              <a:round/>
              <a:headEnd/>
              <a:tailEnd type="diamond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Shape 57">
              <a:extLst>
                <a:ext uri="{FF2B5EF4-FFF2-40B4-BE49-F238E27FC236}">
                  <a16:creationId xmlns:a16="http://schemas.microsoft.com/office/drawing/2014/main" xmlns="" id="{68F163FA-8F1C-4E62-8EE8-4B4170ECEC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32" y="4593435"/>
              <a:ext cx="9144332" cy="549865"/>
            </a:xfrm>
            <a:prstGeom prst="rect">
              <a:avLst/>
            </a:prstGeom>
            <a:solidFill>
              <a:srgbClr val="BA3B21"/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id-ID" sz="1800">
                <a:solidFill>
                  <a:srgbClr val="FFFFFF"/>
                </a:solidFill>
              </a:endParaRPr>
            </a:p>
          </p:txBody>
        </p:sp>
        <p:sp>
          <p:nvSpPr>
            <p:cNvPr id="9" name="Shape 58">
              <a:extLst>
                <a:ext uri="{FF2B5EF4-FFF2-40B4-BE49-F238E27FC236}">
                  <a16:creationId xmlns:a16="http://schemas.microsoft.com/office/drawing/2014/main" xmlns="" id="{D6BDDC4F-C0E5-4E4E-8567-8C83199815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32" y="4593435"/>
              <a:ext cx="550160" cy="549865"/>
            </a:xfrm>
            <a:prstGeom prst="rect">
              <a:avLst/>
            </a:prstGeom>
            <a:solidFill>
              <a:srgbClr val="F55C21"/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id-ID" sz="1800"/>
            </a:p>
          </p:txBody>
        </p:sp>
        <p:cxnSp>
          <p:nvCxnSpPr>
            <p:cNvPr id="10" name="Shape 59">
              <a:extLst>
                <a:ext uri="{FF2B5EF4-FFF2-40B4-BE49-F238E27FC236}">
                  <a16:creationId xmlns:a16="http://schemas.microsoft.com/office/drawing/2014/main" xmlns="" id="{51B640AA-0CEA-4D3C-B938-73CCDCACAFA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-11050" y="887200"/>
              <a:ext cx="552900" cy="0"/>
            </a:xfrm>
            <a:prstGeom prst="straightConnector1">
              <a:avLst/>
            </a:prstGeom>
            <a:noFill/>
            <a:ln w="19050">
              <a:solidFill>
                <a:srgbClr val="F55C2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732801" y="481834"/>
            <a:ext cx="9996000" cy="732800"/>
          </a:xfrm>
          <a:prstGeom prst="rect">
            <a:avLst/>
          </a:prstGeom>
        </p:spPr>
        <p:txBody>
          <a:bodyPr spcFirstLastPara="1" lIns="121897" tIns="121897" rIns="121897" bIns="121897" anchor="b"/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732800" y="1600201"/>
            <a:ext cx="3222000" cy="4107600"/>
          </a:xfrm>
          <a:prstGeom prst="rect">
            <a:avLst/>
          </a:prstGeom>
        </p:spPr>
        <p:txBody>
          <a:bodyPr spcFirstLastPara="1" lIns="121897" tIns="121897" rIns="121897" bIns="121897"/>
          <a:lstStyle>
            <a:lvl1pPr marL="609463" lvl="0" indent="-457098" rtl="0">
              <a:spcBef>
                <a:spcPts val="800"/>
              </a:spcBef>
              <a:spcAft>
                <a:spcPts val="0"/>
              </a:spcAft>
              <a:buSzPts val="1800"/>
              <a:buChar char="▪"/>
              <a:defRPr sz="2400"/>
            </a:lvl1pPr>
            <a:lvl2pPr marL="1218926" lvl="1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2pPr>
            <a:lvl3pPr marL="1828388" lvl="2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3pPr>
            <a:lvl4pPr marL="2437851" lvl="3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4pPr>
            <a:lvl5pPr marL="3047314" lvl="4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5pPr>
            <a:lvl6pPr marL="3656777" lvl="5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6pPr>
            <a:lvl7pPr marL="4266240" lvl="6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7pPr>
            <a:lvl8pPr marL="4875703" lvl="7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8pPr>
            <a:lvl9pPr marL="5485166" lvl="8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4119801" y="1600201"/>
            <a:ext cx="3222000" cy="4107600"/>
          </a:xfrm>
          <a:prstGeom prst="rect">
            <a:avLst/>
          </a:prstGeom>
        </p:spPr>
        <p:txBody>
          <a:bodyPr spcFirstLastPara="1" lIns="121897" tIns="121897" rIns="121897" bIns="121897"/>
          <a:lstStyle>
            <a:lvl1pPr marL="609463" lvl="0" indent="-457098" rtl="0">
              <a:spcBef>
                <a:spcPts val="800"/>
              </a:spcBef>
              <a:spcAft>
                <a:spcPts val="0"/>
              </a:spcAft>
              <a:buSzPts val="1800"/>
              <a:buChar char="▪"/>
              <a:defRPr sz="2400"/>
            </a:lvl1pPr>
            <a:lvl2pPr marL="1218926" lvl="1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2pPr>
            <a:lvl3pPr marL="1828388" lvl="2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3pPr>
            <a:lvl4pPr marL="2437851" lvl="3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4pPr>
            <a:lvl5pPr marL="3047314" lvl="4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5pPr>
            <a:lvl6pPr marL="3656777" lvl="5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6pPr>
            <a:lvl7pPr marL="4266240" lvl="6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7pPr>
            <a:lvl8pPr marL="4875703" lvl="7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8pPr>
            <a:lvl9pPr marL="5485166" lvl="8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3"/>
          </p:nvPr>
        </p:nvSpPr>
        <p:spPr>
          <a:xfrm>
            <a:off x="7506799" y="1600201"/>
            <a:ext cx="3222000" cy="4107600"/>
          </a:xfrm>
          <a:prstGeom prst="rect">
            <a:avLst/>
          </a:prstGeom>
        </p:spPr>
        <p:txBody>
          <a:bodyPr spcFirstLastPara="1" lIns="121897" tIns="121897" rIns="121897" bIns="121897"/>
          <a:lstStyle>
            <a:lvl1pPr marL="609463" lvl="0" indent="-457098" rtl="0">
              <a:spcBef>
                <a:spcPts val="800"/>
              </a:spcBef>
              <a:spcAft>
                <a:spcPts val="0"/>
              </a:spcAft>
              <a:buSzPts val="1800"/>
              <a:buChar char="▪"/>
              <a:defRPr sz="2400"/>
            </a:lvl1pPr>
            <a:lvl2pPr marL="1218926" lvl="1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2pPr>
            <a:lvl3pPr marL="1828388" lvl="2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3pPr>
            <a:lvl4pPr marL="2437851" lvl="3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4pPr>
            <a:lvl5pPr marL="3047314" lvl="4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5pPr>
            <a:lvl6pPr marL="3656777" lvl="5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6pPr>
            <a:lvl7pPr marL="4266240" lvl="6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7pPr>
            <a:lvl8pPr marL="4875703" lvl="7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8pPr>
            <a:lvl9pPr marL="5485166" lvl="8" indent="-457098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9pPr>
          </a:lstStyle>
          <a:p>
            <a:endParaRPr/>
          </a:p>
        </p:txBody>
      </p:sp>
      <p:sp>
        <p:nvSpPr>
          <p:cNvPr id="11" name="Shape 64">
            <a:extLst>
              <a:ext uri="{FF2B5EF4-FFF2-40B4-BE49-F238E27FC236}">
                <a16:creationId xmlns:a16="http://schemas.microsoft.com/office/drawing/2014/main" xmlns="" id="{126D12E3-4E0E-4171-9CFB-D2EA49350DAA}"/>
              </a:ext>
            </a:extLst>
          </p:cNvPr>
          <p:cNvSpPr txBox="1">
            <a:spLocks noGrp="1"/>
          </p:cNvSpPr>
          <p:nvPr>
            <p:ph type="sldNum" idx="10"/>
          </p:nvPr>
        </p:nvSpPr>
        <p:spPr>
          <a:xfrm>
            <a:off x="10728135" y="6124745"/>
            <a:ext cx="1463866" cy="733255"/>
          </a:xfrm>
        </p:spPr>
        <p:txBody>
          <a:bodyPr lIns="121897" tIns="121897" rIns="121897" bIns="121897">
            <a:noAutofit/>
          </a:bodyPr>
          <a:lstStyle>
            <a:lvl1pPr>
              <a:defRPr/>
            </a:lvl1pPr>
          </a:lstStyle>
          <a:p>
            <a:fld id="{AEBF748E-61C2-4734-A016-CFF1EEE39BF1}" type="slidenum">
              <a:rPr lang="id-ID" altLang="id-ID"/>
              <a:pPr/>
              <a:t>‹#›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469907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44FA68F-7973-405D-8A4B-8F991DD8D446}" type="datetimeFigureOut">
              <a:rPr lang="id-ID" smtClean="0"/>
              <a:t>06/06/2021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37466-DC51-468E-B49F-A3FFF64A42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540170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99403"/>
            <a:ext cx="9144000" cy="2387600"/>
          </a:xfrm>
        </p:spPr>
        <p:txBody>
          <a:bodyPr/>
          <a:lstStyle/>
          <a:p>
            <a:r>
              <a:rPr lang="id-ID" b="1" dirty="0" smtClean="0"/>
              <a:t>Pengelolaan Keuangan Desa</a:t>
            </a:r>
            <a:endParaRPr lang="id-ID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0304" y="3153982"/>
            <a:ext cx="9144000" cy="1655762"/>
          </a:xfrm>
        </p:spPr>
        <p:txBody>
          <a:bodyPr/>
          <a:lstStyle/>
          <a:p>
            <a:r>
              <a:rPr lang="id-ID" dirty="0" smtClean="0"/>
              <a:t>Bagian Tata Pemerintahan</a:t>
            </a:r>
          </a:p>
          <a:p>
            <a:r>
              <a:rPr lang="id-ID" dirty="0" smtClean="0"/>
              <a:t>Setda Kabupaten Pati</a:t>
            </a:r>
          </a:p>
          <a:p>
            <a:r>
              <a:rPr lang="id-ID" dirty="0" smtClean="0"/>
              <a:t>2021</a:t>
            </a: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56048"/>
            <a:ext cx="12191999" cy="243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648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Gambar Pengusaha Bingung Dan Memikirkan Sesuatu Dengan Tanda Tanya, Clipart  Bingung, Menandai, Pengusaha PNG dan Vektor dengan Latar Belakang  Transparan untuk Unduh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855" y="3483990"/>
            <a:ext cx="3172841" cy="3172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4247796" y="603503"/>
            <a:ext cx="5517996" cy="2724912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4780863" y="1304239"/>
            <a:ext cx="445186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Pengelolaan </a:t>
            </a:r>
          </a:p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Keuangan Desa?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182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0" y="599022"/>
            <a:ext cx="9404723" cy="973746"/>
          </a:xfrm>
        </p:spPr>
        <p:txBody>
          <a:bodyPr/>
          <a:lstStyle/>
          <a:p>
            <a:pPr algn="ctr"/>
            <a:r>
              <a:rPr lang="id-ID" b="1" dirty="0" smtClean="0"/>
              <a:t>Definisi Keuangan Desa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34631"/>
            <a:ext cx="8946541" cy="3634650"/>
          </a:xfrm>
        </p:spPr>
        <p:txBody>
          <a:bodyPr/>
          <a:lstStyle/>
          <a:p>
            <a:r>
              <a:rPr lang="id-ID" sz="3000" dirty="0"/>
              <a:t>Keuangan Desa adalah semua hak dan kewajiban </a:t>
            </a:r>
            <a:r>
              <a:rPr lang="id-ID" sz="3000" dirty="0" smtClean="0"/>
              <a:t>Desa yang </a:t>
            </a:r>
            <a:r>
              <a:rPr lang="id-ID" sz="3000" dirty="0"/>
              <a:t>dapat dinilai dengan uang serta segala </a:t>
            </a:r>
            <a:r>
              <a:rPr lang="id-ID" sz="3000" dirty="0" smtClean="0"/>
              <a:t>sesuatu </a:t>
            </a:r>
            <a:r>
              <a:rPr lang="sv-SE" sz="3000" dirty="0" smtClean="0"/>
              <a:t>berupa </a:t>
            </a:r>
            <a:r>
              <a:rPr lang="sv-SE" sz="3000" dirty="0"/>
              <a:t>uang dan barang yang berhubungan </a:t>
            </a:r>
            <a:r>
              <a:rPr lang="sv-SE" sz="3000" dirty="0" smtClean="0"/>
              <a:t>dengan</a:t>
            </a:r>
            <a:r>
              <a:rPr lang="id-ID" sz="3000" dirty="0" smtClean="0"/>
              <a:t> </a:t>
            </a:r>
            <a:r>
              <a:rPr lang="fi-FI" sz="3000" dirty="0" smtClean="0"/>
              <a:t>pelaksanaan </a:t>
            </a:r>
            <a:r>
              <a:rPr lang="fi-FI" sz="3000" dirty="0"/>
              <a:t>hak dan kewajiban Desa</a:t>
            </a:r>
            <a:r>
              <a:rPr lang="fi-FI" sz="3000" dirty="0" smtClean="0"/>
              <a:t>.</a:t>
            </a:r>
            <a:r>
              <a:rPr lang="id-ID" sz="3000" dirty="0" smtClean="0"/>
              <a:t> (Permendagri No. 20/2018)</a:t>
            </a:r>
            <a:endParaRPr lang="id-ID" sz="3000" dirty="0"/>
          </a:p>
        </p:txBody>
      </p:sp>
      <p:sp>
        <p:nvSpPr>
          <p:cNvPr id="4" name="AutoShape 4" descr="Desain latar belakang tas uang Vektor Grat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8353" y="4770251"/>
            <a:ext cx="1897951" cy="179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9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769" y="434430"/>
            <a:ext cx="9404723" cy="1400530"/>
          </a:xfrm>
        </p:spPr>
        <p:txBody>
          <a:bodyPr/>
          <a:lstStyle/>
          <a:p>
            <a:pPr algn="ctr"/>
            <a:r>
              <a:rPr lang="id-ID" dirty="0" smtClean="0"/>
              <a:t>Asas Pengelolaan Keuangan Desa</a:t>
            </a:r>
            <a:endParaRPr lang="id-ID" dirty="0"/>
          </a:p>
        </p:txBody>
      </p:sp>
      <p:sp>
        <p:nvSpPr>
          <p:cNvPr id="3" name="Rounded Rectangle 2"/>
          <p:cNvSpPr/>
          <p:nvPr/>
        </p:nvSpPr>
        <p:spPr>
          <a:xfrm>
            <a:off x="952769" y="2144271"/>
            <a:ext cx="3017520" cy="8778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1338610" y="2306184"/>
            <a:ext cx="2245837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transparan</a:t>
            </a:r>
            <a:endParaRPr lang="en-US" sz="3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579889" y="2144271"/>
            <a:ext cx="3017520" cy="8778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4965730" y="2306184"/>
            <a:ext cx="2245837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akuntabel</a:t>
            </a:r>
            <a:endParaRPr lang="en-US" sz="3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207009" y="2127879"/>
            <a:ext cx="3017520" cy="8778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8592850" y="2306184"/>
            <a:ext cx="2245837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partisipatif</a:t>
            </a:r>
            <a:endParaRPr lang="en-US" sz="3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168408" y="4052318"/>
            <a:ext cx="3840480" cy="141579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di</a:t>
            </a:r>
            <a:r>
              <a:rPr lang="id-ID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siplin &amp; tertib anggaran</a:t>
            </a:r>
            <a:endParaRPr lang="id-ID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460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42156" y="758273"/>
            <a:ext cx="350769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APBDesa</a:t>
            </a:r>
            <a:endParaRPr lang="en-US" sz="6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Flowchart: Process 3"/>
          <p:cNvSpPr/>
          <p:nvPr/>
        </p:nvSpPr>
        <p:spPr>
          <a:xfrm>
            <a:off x="1898906" y="2670048"/>
            <a:ext cx="8284464" cy="1664208"/>
          </a:xfrm>
          <a:prstGeom prst="flowChartProcess">
            <a:avLst/>
          </a:prstGeom>
        </p:spPr>
        <p:style>
          <a:lnRef idx="2">
            <a:schemeClr val="dk1">
              <a:shade val="50000"/>
            </a:schemeClr>
          </a:lnRef>
          <a:fillRef idx="1003">
            <a:schemeClr val="lt2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2798904" y="3022199"/>
            <a:ext cx="648446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2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Dasar pengelolaan keuangan desa </a:t>
            </a:r>
          </a:p>
          <a:p>
            <a:pPr algn="ctr"/>
            <a:r>
              <a:rPr lang="id-ID" sz="2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dalam masa 1 tahun anggaran</a:t>
            </a:r>
            <a:endParaRPr lang="en-US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5742432" y="1901952"/>
            <a:ext cx="676656" cy="64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Oval 8"/>
          <p:cNvSpPr/>
          <p:nvPr/>
        </p:nvSpPr>
        <p:spPr>
          <a:xfrm>
            <a:off x="3645409" y="4462272"/>
            <a:ext cx="4791456" cy="142646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000" dirty="0" smtClean="0"/>
              <a:t>1 Januari – 31 Desember</a:t>
            </a:r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278529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99 Gambar Animasi Orang Bingung PNG Lengkap | Cikimm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747" y="3204019"/>
            <a:ext cx="2721013" cy="339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loud 2"/>
          <p:cNvSpPr/>
          <p:nvPr/>
        </p:nvSpPr>
        <p:spPr>
          <a:xfrm>
            <a:off x="1564217" y="681228"/>
            <a:ext cx="6489192" cy="2907792"/>
          </a:xfrm>
          <a:prstGeom prst="clou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2161293" y="1124843"/>
            <a:ext cx="5295039" cy="129266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Siapakah </a:t>
            </a:r>
          </a:p>
          <a:p>
            <a:pPr algn="ctr"/>
            <a:r>
              <a:rPr lang="id-ID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yang mengelola keuangan Desa?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430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12">
            <a:extLst>
              <a:ext uri="{FF2B5EF4-FFF2-40B4-BE49-F238E27FC236}">
                <a16:creationId xmlns:a16="http://schemas.microsoft.com/office/drawing/2014/main" xmlns="" id="{30B1A8C5-008F-488E-9ACA-671D3A6617E8}"/>
              </a:ext>
            </a:extLst>
          </p:cNvPr>
          <p:cNvSpPr txBox="1">
            <a:spLocks/>
          </p:cNvSpPr>
          <p:nvPr/>
        </p:nvSpPr>
        <p:spPr>
          <a:xfrm>
            <a:off x="249238" y="3175"/>
            <a:ext cx="6684962" cy="12588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1172261">
              <a:defRPr/>
            </a:pPr>
            <a:r>
              <a:rPr lang="en-US" sz="3600" b="1" dirty="0" err="1" smtClean="0"/>
              <a:t>Pengelola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Keuangan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Desa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id-ID" sz="2000" b="1" dirty="0" smtClean="0"/>
              <a:t>Berdasarkan</a:t>
            </a:r>
            <a:r>
              <a:rPr lang="id-ID" sz="3600" b="1" dirty="0" smtClean="0"/>
              <a:t> </a:t>
            </a:r>
            <a:r>
              <a:rPr lang="en-US" sz="2000" b="1" dirty="0" err="1" smtClean="0"/>
              <a:t>Permendagri</a:t>
            </a:r>
            <a:r>
              <a:rPr lang="id-ID" sz="2000" b="1" dirty="0" smtClean="0"/>
              <a:t> No.20/2018</a:t>
            </a:r>
            <a:endParaRPr lang="en-US"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269" y="1262063"/>
            <a:ext cx="6657182" cy="553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10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640" y="408240"/>
            <a:ext cx="1371600" cy="1238250"/>
          </a:xfrm>
          <a:prstGeom prst="rect">
            <a:avLst/>
          </a:prstGeom>
        </p:spPr>
      </p:pic>
      <p:sp>
        <p:nvSpPr>
          <p:cNvPr id="3" name="Shape 239">
            <a:extLst>
              <a:ext uri="{FF2B5EF4-FFF2-40B4-BE49-F238E27FC236}">
                <a16:creationId xmlns:a16="http://schemas.microsoft.com/office/drawing/2014/main" xmlns="" id="{B8DE0BDE-560D-49C9-BAB9-D93295A9A01D}"/>
              </a:ext>
            </a:extLst>
          </p:cNvPr>
          <p:cNvSpPr txBox="1">
            <a:spLocks/>
          </p:cNvSpPr>
          <p:nvPr/>
        </p:nvSpPr>
        <p:spPr>
          <a:xfrm>
            <a:off x="2424240" y="798765"/>
            <a:ext cx="4415472" cy="847725"/>
          </a:xfrm>
          <a:prstGeom prst="rect">
            <a:avLst/>
          </a:prstGeom>
          <a:solidFill>
            <a:srgbClr val="FFC000">
              <a:alpha val="74117"/>
            </a:srgbClr>
          </a:solidFill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ct val="0"/>
              </a:spcAft>
            </a:pPr>
            <a:r>
              <a:rPr lang="id-ID" altLang="id-ID" dirty="0" smtClean="0">
                <a:latin typeface="Agency FB" panose="020B0503020202020204" pitchFamily="34" charset="0"/>
              </a:rPr>
              <a:t>KEPALA DESA</a:t>
            </a:r>
            <a:endParaRPr lang="id-ID" altLang="id-ID" dirty="0">
              <a:latin typeface="Agency FB" panose="020B0503020202020204" pitchFamily="34" charset="0"/>
            </a:endParaRPr>
          </a:p>
        </p:txBody>
      </p:sp>
      <p:sp>
        <p:nvSpPr>
          <p:cNvPr id="4" name="Shape 238">
            <a:extLst>
              <a:ext uri="{FF2B5EF4-FFF2-40B4-BE49-F238E27FC236}">
                <a16:creationId xmlns:a16="http://schemas.microsoft.com/office/drawing/2014/main" xmlns="" id="{54099968-024E-45E2-B7CE-7F66EEB62C5E}"/>
              </a:ext>
            </a:extLst>
          </p:cNvPr>
          <p:cNvSpPr txBox="1">
            <a:spLocks/>
          </p:cNvSpPr>
          <p:nvPr/>
        </p:nvSpPr>
        <p:spPr>
          <a:xfrm>
            <a:off x="2945194" y="2037015"/>
            <a:ext cx="6473126" cy="4292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182563" indent="-182563">
              <a:spcAft>
                <a:spcPct val="0"/>
              </a:spcAft>
            </a:pPr>
            <a:r>
              <a:rPr lang="en-US" altLang="id-ID" sz="2200" b="1" dirty="0" err="1" smtClean="0"/>
              <a:t>Kepala</a:t>
            </a:r>
            <a:r>
              <a:rPr lang="en-US" altLang="id-ID" sz="2200" b="1" dirty="0" smtClean="0"/>
              <a:t> </a:t>
            </a:r>
            <a:r>
              <a:rPr lang="en-US" altLang="id-ID" sz="2200" b="1" dirty="0" err="1" smtClean="0"/>
              <a:t>Desa</a:t>
            </a:r>
            <a:r>
              <a:rPr lang="en-US" altLang="id-ID" sz="2200" b="1" dirty="0" smtClean="0"/>
              <a:t> </a:t>
            </a:r>
            <a:r>
              <a:rPr lang="en-US" altLang="id-ID" sz="2200" dirty="0" err="1" smtClean="0"/>
              <a:t>adalah</a:t>
            </a:r>
            <a:r>
              <a:rPr lang="en-US" altLang="id-ID" sz="2200" dirty="0" smtClean="0"/>
              <a:t> </a:t>
            </a:r>
            <a:r>
              <a:rPr lang="en-US" altLang="id-ID" sz="2200" b="1" dirty="0" smtClean="0"/>
              <a:t>PKPKD</a:t>
            </a:r>
            <a:r>
              <a:rPr lang="en-US" altLang="id-ID" sz="2200" dirty="0" smtClean="0"/>
              <a:t> </a:t>
            </a:r>
            <a:r>
              <a:rPr lang="en-US" altLang="id-ID" sz="2200" dirty="0" err="1" smtClean="0"/>
              <a:t>dan</a:t>
            </a:r>
            <a:r>
              <a:rPr lang="en-US" altLang="id-ID" sz="2200" dirty="0" smtClean="0"/>
              <a:t> </a:t>
            </a:r>
            <a:r>
              <a:rPr lang="en-US" altLang="id-ID" sz="2200" dirty="0" err="1" smtClean="0"/>
              <a:t>mewakili</a:t>
            </a:r>
            <a:r>
              <a:rPr lang="en-US" altLang="id-ID" sz="2200" dirty="0" smtClean="0"/>
              <a:t> </a:t>
            </a:r>
            <a:r>
              <a:rPr lang="en-US" altLang="id-ID" sz="2200" dirty="0" err="1" smtClean="0"/>
              <a:t>Pemerintah</a:t>
            </a:r>
            <a:r>
              <a:rPr lang="en-US" altLang="id-ID" sz="2200" dirty="0" smtClean="0"/>
              <a:t> </a:t>
            </a:r>
            <a:r>
              <a:rPr lang="en-US" altLang="id-ID" sz="2200" dirty="0" err="1" smtClean="0"/>
              <a:t>Desa</a:t>
            </a:r>
            <a:r>
              <a:rPr lang="en-US" altLang="id-ID" sz="2200" dirty="0" smtClean="0"/>
              <a:t> </a:t>
            </a:r>
            <a:r>
              <a:rPr lang="en-US" altLang="id-ID" sz="2200" dirty="0" err="1" smtClean="0"/>
              <a:t>dalam</a:t>
            </a:r>
            <a:r>
              <a:rPr lang="en-US" altLang="id-ID" sz="2200" dirty="0" smtClean="0"/>
              <a:t> </a:t>
            </a:r>
            <a:r>
              <a:rPr lang="en-US" altLang="id-ID" sz="2200" dirty="0" err="1" smtClean="0"/>
              <a:t>kepemilikan</a:t>
            </a:r>
            <a:r>
              <a:rPr lang="en-US" altLang="id-ID" sz="2200" dirty="0" smtClean="0"/>
              <a:t> </a:t>
            </a:r>
            <a:r>
              <a:rPr lang="en-US" altLang="id-ID" sz="2200" dirty="0" err="1" smtClean="0"/>
              <a:t>kekayaan</a:t>
            </a:r>
            <a:r>
              <a:rPr lang="en-US" altLang="id-ID" sz="2200" dirty="0" smtClean="0"/>
              <a:t> </a:t>
            </a:r>
            <a:r>
              <a:rPr lang="en-US" altLang="id-ID" sz="2200" dirty="0" err="1" smtClean="0"/>
              <a:t>milik</a:t>
            </a:r>
            <a:r>
              <a:rPr lang="en-US" altLang="id-ID" sz="2200" dirty="0" smtClean="0"/>
              <a:t> </a:t>
            </a:r>
            <a:r>
              <a:rPr lang="en-US" altLang="id-ID" sz="2200" dirty="0" err="1" smtClean="0"/>
              <a:t>Desa</a:t>
            </a:r>
            <a:r>
              <a:rPr lang="en-US" altLang="id-ID" sz="2200" dirty="0" smtClean="0"/>
              <a:t> yang </a:t>
            </a:r>
            <a:r>
              <a:rPr lang="en-US" altLang="id-ID" sz="2200" dirty="0" err="1" smtClean="0"/>
              <a:t>dipisahkan</a:t>
            </a:r>
            <a:r>
              <a:rPr lang="en-US" altLang="id-ID" sz="2200" dirty="0" smtClean="0"/>
              <a:t>.</a:t>
            </a:r>
            <a:endParaRPr lang="id-ID" altLang="id-ID" sz="2200" dirty="0" smtClean="0"/>
          </a:p>
          <a:p>
            <a:pPr marL="182563" indent="-182563">
              <a:spcAft>
                <a:spcPct val="0"/>
              </a:spcAft>
            </a:pPr>
            <a:r>
              <a:rPr lang="id-ID" altLang="id-ID" sz="2200" dirty="0" smtClean="0"/>
              <a:t>Dalam melaksanakan Kekuasaan PKD, Kepala Desa menguasakan sebagian kekuasaanya kepada perangkat Desa selaku </a:t>
            </a:r>
            <a:r>
              <a:rPr lang="id-ID" altLang="id-ID" sz="2200" b="1" dirty="0" smtClean="0"/>
              <a:t>PPKD.</a:t>
            </a:r>
          </a:p>
          <a:p>
            <a:pPr marL="182563" indent="-182563">
              <a:spcAft>
                <a:spcPct val="0"/>
              </a:spcAft>
            </a:pPr>
            <a:r>
              <a:rPr lang="id-ID" altLang="id-ID" sz="2200" dirty="0" smtClean="0"/>
              <a:t>Pelimpahan sebagian kekuasaan PKPKD Kepada PPKD ditetapkan dengan keputusan Kepala Desa.</a:t>
            </a:r>
          </a:p>
          <a:p>
            <a:pPr marL="182563" indent="-182563">
              <a:spcAft>
                <a:spcPct val="0"/>
              </a:spcAft>
            </a:pPr>
            <a:r>
              <a:rPr lang="en-GB" altLang="id-ID" sz="2200" b="1" dirty="0" smtClean="0"/>
              <a:t>PPKD</a:t>
            </a:r>
            <a:r>
              <a:rPr lang="en-GB" altLang="id-ID" sz="2200" dirty="0" smtClean="0"/>
              <a:t> </a:t>
            </a:r>
            <a:r>
              <a:rPr lang="en-US" altLang="id-ID" sz="2200" dirty="0" err="1" smtClean="0"/>
              <a:t>terdiri</a:t>
            </a:r>
            <a:r>
              <a:rPr lang="en-US" altLang="id-ID" sz="2200" dirty="0" smtClean="0"/>
              <a:t> </a:t>
            </a:r>
            <a:r>
              <a:rPr lang="en-US" altLang="id-ID" sz="2200" dirty="0" err="1" smtClean="0"/>
              <a:t>atas</a:t>
            </a:r>
            <a:r>
              <a:rPr lang="id-ID" altLang="id-ID" sz="2200" dirty="0" smtClean="0"/>
              <a:t> </a:t>
            </a:r>
            <a:r>
              <a:rPr lang="en-US" altLang="id-ID" sz="2200" dirty="0" err="1" smtClean="0"/>
              <a:t>Sekretaris</a:t>
            </a:r>
            <a:r>
              <a:rPr lang="en-US" altLang="id-ID" sz="2200" dirty="0" smtClean="0"/>
              <a:t> </a:t>
            </a:r>
            <a:r>
              <a:rPr lang="en-US" altLang="id-ID" sz="2200" dirty="0" err="1" smtClean="0"/>
              <a:t>Desa</a:t>
            </a:r>
            <a:r>
              <a:rPr lang="id-ID" altLang="id-ID" sz="2200" dirty="0" smtClean="0"/>
              <a:t>; </a:t>
            </a:r>
            <a:r>
              <a:rPr lang="en-US" altLang="id-ID" sz="2200" dirty="0" smtClean="0"/>
              <a:t>Kaur </a:t>
            </a:r>
            <a:r>
              <a:rPr lang="en-US" altLang="id-ID" sz="2200" dirty="0" err="1" smtClean="0"/>
              <a:t>dan</a:t>
            </a:r>
            <a:r>
              <a:rPr lang="en-US" altLang="id-ID" sz="2200" dirty="0" smtClean="0"/>
              <a:t> </a:t>
            </a:r>
            <a:r>
              <a:rPr lang="en-US" altLang="id-ID" sz="2200" dirty="0" err="1" smtClean="0"/>
              <a:t>Kasi</a:t>
            </a:r>
            <a:r>
              <a:rPr lang="id-ID" altLang="id-ID" sz="2200" dirty="0" smtClean="0"/>
              <a:t>; dan </a:t>
            </a:r>
            <a:r>
              <a:rPr lang="en-US" altLang="id-ID" sz="2200" dirty="0" smtClean="0"/>
              <a:t>Kaur </a:t>
            </a:r>
            <a:r>
              <a:rPr lang="en-US" altLang="id-ID" sz="2200" dirty="0" err="1" smtClean="0"/>
              <a:t>keuangan</a:t>
            </a:r>
            <a:endParaRPr lang="en-US" altLang="id-ID" sz="2200" b="1" dirty="0"/>
          </a:p>
        </p:txBody>
      </p:sp>
    </p:spTree>
    <p:extLst>
      <p:ext uri="{BB962C8B-B14F-4D97-AF65-F5344CB8AC3E}">
        <p14:creationId xmlns:p14="http://schemas.microsoft.com/office/powerpoint/2010/main" val="332249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99390"/>
            <a:ext cx="1156335" cy="1534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xmlns="" id="{5179D63C-AB04-48D3-8A79-6D9BE9A28A8F}"/>
              </a:ext>
            </a:extLst>
          </p:cNvPr>
          <p:cNvSpPr txBox="1">
            <a:spLocks/>
          </p:cNvSpPr>
          <p:nvPr/>
        </p:nvSpPr>
        <p:spPr>
          <a:xfrm>
            <a:off x="219455" y="1749044"/>
            <a:ext cx="3493009" cy="736600"/>
          </a:xfrm>
          <a:prstGeom prst="rect">
            <a:avLst/>
          </a:prstGeom>
          <a:solidFill>
            <a:srgbClr val="FFC000"/>
          </a:solidFill>
        </p:spPr>
        <p:txBody>
          <a:bodyPr rtlCol="0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1172261">
              <a:defRPr/>
            </a:pPr>
            <a:r>
              <a:rPr lang="en-US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gency FB" panose="020B0503020202020204" pitchFamily="34" charset="0"/>
              </a:rPr>
              <a:t>Sekretaris</a:t>
            </a:r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gency FB" panose="020B0503020202020204" pitchFamily="34" charset="0"/>
              </a:rPr>
              <a:t> </a:t>
            </a:r>
            <a:r>
              <a:rPr lang="en-US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gency FB" panose="020B0503020202020204" pitchFamily="34" charset="0"/>
              </a:rPr>
              <a:t>Desa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4744E8A8-36BB-4F3E-8558-BD818C386DA5}"/>
              </a:ext>
            </a:extLst>
          </p:cNvPr>
          <p:cNvSpPr txBox="1">
            <a:spLocks/>
          </p:cNvSpPr>
          <p:nvPr/>
        </p:nvSpPr>
        <p:spPr>
          <a:xfrm>
            <a:off x="4571365" y="510286"/>
            <a:ext cx="6015038" cy="6219698"/>
          </a:xfrm>
          <a:prstGeom prst="rect">
            <a:avLst/>
          </a:prstGeom>
          <a:solidFill>
            <a:schemeClr val="accent1">
              <a:alpha val="82000"/>
            </a:schemeClr>
          </a:solidFill>
        </p:spPr>
        <p:txBody>
          <a:bodyPr>
            <a:noAutofit/>
          </a:bodyPr>
          <a:lstStyle>
            <a:lvl1pPr marL="439598" indent="-439598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52462" indent="-366332" algn="l" defTabSz="117226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6532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v-SE" altLang="en-US" sz="1600" b="1" dirty="0">
                <a:latin typeface="Century Gothic" pitchFamily="34" charset="0"/>
                <a:ea typeface="ＭＳ Ｐゴシック" pitchFamily="34" charset="-128"/>
              </a:rPr>
              <a:t>Sekretaris Desa bertugas sebagai koordinator PPKD</a:t>
            </a:r>
            <a:r>
              <a:rPr lang="sv-SE" altLang="en-US" sz="1600" dirty="0">
                <a:latin typeface="Century Gothic" pitchFamily="34" charset="0"/>
                <a:ea typeface="ＭＳ Ｐゴシック" pitchFamily="34" charset="-128"/>
              </a:rPr>
              <a:t>.</a:t>
            </a:r>
            <a:endParaRPr lang="sv-SE" altLang="en-US" sz="1600" b="1" dirty="0">
              <a:latin typeface="Century Gothic" pitchFamily="34" charset="0"/>
              <a:ea typeface="ＭＳ Ｐゴシック" pitchFamily="34" charset="-128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v-SE" altLang="en-US" sz="1600" b="1" dirty="0">
                <a:latin typeface="Century Gothic" pitchFamily="34" charset="0"/>
                <a:ea typeface="ＭＳ Ｐゴシック" pitchFamily="34" charset="-128"/>
              </a:rPr>
              <a:t>Sekretaris Desa mempunyai tugas:</a:t>
            </a:r>
          </a:p>
          <a:p>
            <a:pPr marL="539750" lvl="1" indent="-2667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sv-SE" altLang="en-US" sz="1600" dirty="0">
                <a:latin typeface="Century Gothic" pitchFamily="34" charset="0"/>
                <a:ea typeface="ＭＳ Ｐゴシック" pitchFamily="34" charset="-128"/>
              </a:rPr>
              <a:t>mengoordinasikan penyusunan dan pelaksanaan kebijakan APB Desa;</a:t>
            </a:r>
          </a:p>
          <a:p>
            <a:pPr marL="539750" lvl="1" indent="-2667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sv-SE" altLang="en-US" sz="1600" dirty="0">
                <a:latin typeface="Century Gothic" pitchFamily="34" charset="0"/>
                <a:ea typeface="ＭＳ Ｐゴシック" pitchFamily="34" charset="-128"/>
              </a:rPr>
              <a:t>mengoordinasikan penyusunan rancangan APB Desa dan rancangan perubahan APB Desa;</a:t>
            </a:r>
          </a:p>
          <a:p>
            <a:pPr marL="539750" lvl="1" indent="-2667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sv-SE" altLang="en-US" sz="1600" dirty="0">
                <a:latin typeface="Century Gothic" pitchFamily="34" charset="0"/>
                <a:ea typeface="ＭＳ Ｐゴシック" pitchFamily="34" charset="-128"/>
              </a:rPr>
              <a:t>mengoordinasikan penyusunan rancangan peraturan Desa tentang APB Desa, perubahan APB Desa, dan pertanggungjawaban pelaksanaan APB Desa;</a:t>
            </a:r>
          </a:p>
          <a:p>
            <a:pPr marL="539750" lvl="1" indent="-2667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sv-SE" altLang="en-US" sz="1600" dirty="0">
                <a:latin typeface="Century Gothic" pitchFamily="34" charset="0"/>
                <a:ea typeface="ＭＳ Ｐゴシック" pitchFamily="34" charset="-128"/>
              </a:rPr>
              <a:t>mengoordinasikan penyusunan rancangan peraturan kepala Desa tentang Penjabaran APB Desa dan Perubahan Penjabaran APB Desa;</a:t>
            </a:r>
          </a:p>
          <a:p>
            <a:pPr marL="539750" lvl="1" indent="-2667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sv-SE" altLang="en-US" sz="1600" dirty="0">
                <a:latin typeface="Century Gothic" pitchFamily="34" charset="0"/>
                <a:ea typeface="ＭＳ Ｐゴシック" pitchFamily="34" charset="-128"/>
              </a:rPr>
              <a:t>mengoordinasikan tugas perangkat Desa lain yang menjalankan tugas PPKD; dan</a:t>
            </a:r>
          </a:p>
          <a:p>
            <a:pPr marL="539750" lvl="1" indent="-2667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sv-SE" altLang="en-US" sz="1600" dirty="0">
                <a:latin typeface="Century Gothic" pitchFamily="34" charset="0"/>
                <a:ea typeface="ＭＳ Ｐゴシック" pitchFamily="34" charset="-128"/>
              </a:rPr>
              <a:t>mengoordinasikan penyusunan laporan keuangan Desa dalam rangka pertanggungjawaban pelaksanaan APB Desa.</a:t>
            </a:r>
          </a:p>
          <a:p>
            <a:pPr fontAlgn="auto">
              <a:spcAft>
                <a:spcPts val="0"/>
              </a:spcAft>
              <a:buFont typeface="Arial" charset="0"/>
              <a:buChar char="•"/>
              <a:defRPr/>
            </a:pPr>
            <a:r>
              <a:rPr lang="sv-SE" altLang="en-US" sz="1600" b="1" dirty="0">
                <a:latin typeface="Century Gothic" pitchFamily="34" charset="0"/>
                <a:ea typeface="ＭＳ Ｐゴシック" pitchFamily="34" charset="-128"/>
              </a:rPr>
              <a:t>Sekretaris Desa juga mempunyai tugas:</a:t>
            </a:r>
          </a:p>
          <a:p>
            <a:pPr marL="539750" lvl="1" indent="-2667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sv-SE" altLang="en-US" sz="1600" dirty="0">
                <a:latin typeface="Century Gothic" pitchFamily="34" charset="0"/>
                <a:ea typeface="ＭＳ Ｐゴシック" pitchFamily="34" charset="-128"/>
              </a:rPr>
              <a:t>melakukan verifikasi terhadap DPA, DPPA, dan DPAL;</a:t>
            </a:r>
          </a:p>
          <a:p>
            <a:pPr marL="539750" lvl="1" indent="-2667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sv-SE" altLang="en-US" sz="1600" dirty="0">
                <a:latin typeface="Century Gothic" pitchFamily="34" charset="0"/>
                <a:ea typeface="ＭＳ Ｐゴシック" pitchFamily="34" charset="-128"/>
              </a:rPr>
              <a:t>melakukan verifikasi terhadap RAK Desa; dan</a:t>
            </a:r>
          </a:p>
          <a:p>
            <a:pPr marL="539750" lvl="1" indent="-2667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sv-SE" altLang="en-US" sz="1600" dirty="0">
                <a:latin typeface="Century Gothic" pitchFamily="34" charset="0"/>
                <a:ea typeface="ＭＳ Ｐゴシック" pitchFamily="34" charset="-128"/>
              </a:rPr>
              <a:t>melakukan verifikasi terhadap bukti-bukti penerimaan dan pengeluaran  APB Desa.</a:t>
            </a:r>
          </a:p>
        </p:txBody>
      </p:sp>
    </p:spTree>
    <p:extLst>
      <p:ext uri="{BB962C8B-B14F-4D97-AF65-F5344CB8AC3E}">
        <p14:creationId xmlns:p14="http://schemas.microsoft.com/office/powerpoint/2010/main" val="242268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3" y="182881"/>
            <a:ext cx="1557718" cy="1354264"/>
          </a:xfrm>
          <a:prstGeom prst="rect">
            <a:avLst/>
          </a:prstGeom>
        </p:spPr>
      </p:pic>
      <p:sp>
        <p:nvSpPr>
          <p:cNvPr id="5" name="Shape 286">
            <a:extLst>
              <a:ext uri="{FF2B5EF4-FFF2-40B4-BE49-F238E27FC236}">
                <a16:creationId xmlns:a16="http://schemas.microsoft.com/office/drawing/2014/main" xmlns="" id="{5DDE74DE-A905-40CA-8A8D-C0C579179136}"/>
              </a:ext>
            </a:extLst>
          </p:cNvPr>
          <p:cNvSpPr txBox="1">
            <a:spLocks/>
          </p:cNvSpPr>
          <p:nvPr/>
        </p:nvSpPr>
        <p:spPr>
          <a:xfrm>
            <a:off x="3226753" y="1537145"/>
            <a:ext cx="6311900" cy="51267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8288" indent="-268288" defTabSz="1172261">
              <a:spcBef>
                <a:spcPct val="0"/>
              </a:spcBef>
              <a:defRPr/>
            </a:pPr>
            <a:r>
              <a:rPr lang="sv-SE" sz="2350" b="1" dirty="0" smtClean="0">
                <a:solidFill>
                  <a:srgbClr val="FF0000"/>
                </a:solidFill>
              </a:rPr>
              <a:t>Kaur keuangan melaksanakan fungsi kebendaharaan</a:t>
            </a:r>
            <a:r>
              <a:rPr lang="sv-SE" sz="2350" b="1" dirty="0" smtClean="0"/>
              <a:t>. </a:t>
            </a:r>
            <a:r>
              <a:rPr lang="id-ID" sz="2350" b="1" dirty="0" smtClean="0"/>
              <a:t>Dalam melaksanakan fungsi tersebut kaur keuangan memiliki </a:t>
            </a:r>
            <a:r>
              <a:rPr lang="sv-SE" sz="2350" dirty="0" smtClean="0"/>
              <a:t>Nomor Pokok Wajib Pajak pemerintah Desa.</a:t>
            </a:r>
            <a:endParaRPr lang="sv-SE" sz="2350" b="1" dirty="0" smtClean="0"/>
          </a:p>
          <a:p>
            <a:pPr marL="268288" indent="-268288" defTabSz="1172261">
              <a:spcBef>
                <a:spcPct val="0"/>
              </a:spcBef>
              <a:defRPr/>
            </a:pPr>
            <a:r>
              <a:rPr lang="sv-SE" sz="2350" dirty="0" smtClean="0"/>
              <a:t>Kaur keuangan mempunyai </a:t>
            </a:r>
            <a:r>
              <a:rPr lang="sv-SE" sz="2350" u="sng" dirty="0" smtClean="0"/>
              <a:t>tugas</a:t>
            </a:r>
            <a:r>
              <a:rPr lang="id-ID" sz="2350" dirty="0" smtClean="0"/>
              <a:t> yakni </a:t>
            </a:r>
            <a:r>
              <a:rPr lang="sv-SE" sz="2350" dirty="0" smtClean="0"/>
              <a:t>menyusun RAK Desa; dan</a:t>
            </a:r>
            <a:r>
              <a:rPr lang="id-ID" sz="2350" dirty="0" smtClean="0"/>
              <a:t> </a:t>
            </a:r>
            <a:r>
              <a:rPr lang="sv-SE" sz="2350" dirty="0" smtClean="0"/>
              <a:t>melakukan penatausahaan yang meliputi menerima</a:t>
            </a:r>
            <a:r>
              <a:rPr lang="id-ID" sz="2350" dirty="0" smtClean="0"/>
              <a:t>/</a:t>
            </a:r>
            <a:r>
              <a:rPr lang="sv-SE" sz="2350" dirty="0" smtClean="0"/>
              <a:t>menyimpan, menyetorkan</a:t>
            </a:r>
            <a:r>
              <a:rPr lang="id-ID" sz="2350" dirty="0" smtClean="0"/>
              <a:t>/membayarkan</a:t>
            </a:r>
            <a:r>
              <a:rPr lang="sv-SE" sz="2350" dirty="0" smtClean="0"/>
              <a:t>,dan mempertanggungjawabkan</a:t>
            </a:r>
            <a:r>
              <a:rPr lang="id-ID" sz="2350" dirty="0" smtClean="0"/>
              <a:t> </a:t>
            </a:r>
            <a:r>
              <a:rPr lang="sv-SE" sz="2350" dirty="0" smtClean="0"/>
              <a:t>penerimaan pendapatan Desa dan pengeluaran dalam rangka pelaksanaan APB Desa.</a:t>
            </a:r>
            <a:endParaRPr lang="sv-SE" sz="235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5179D63C-AB04-48D3-8A79-6D9BE9A28A8F}"/>
              </a:ext>
            </a:extLst>
          </p:cNvPr>
          <p:cNvSpPr txBox="1">
            <a:spLocks/>
          </p:cNvSpPr>
          <p:nvPr/>
        </p:nvSpPr>
        <p:spPr>
          <a:xfrm>
            <a:off x="1813751" y="491713"/>
            <a:ext cx="3493009" cy="736600"/>
          </a:xfrm>
          <a:prstGeom prst="rect">
            <a:avLst/>
          </a:prstGeom>
          <a:solidFill>
            <a:srgbClr val="FFC000"/>
          </a:solidFill>
        </p:spPr>
        <p:txBody>
          <a:bodyPr rtlCol="0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1172261">
              <a:defRPr/>
            </a:pPr>
            <a:r>
              <a:rPr lang="id-ID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gency FB" panose="020B0503020202020204" pitchFamily="34" charset="0"/>
              </a:rPr>
              <a:t>Bendahara</a:t>
            </a:r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gency FB" panose="020B0503020202020204" pitchFamily="34" charset="0"/>
              </a:rPr>
              <a:t> </a:t>
            </a:r>
            <a:r>
              <a:rPr lang="en-US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gency FB" panose="020B0503020202020204" pitchFamily="34" charset="0"/>
              </a:rPr>
              <a:t>Desa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20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41" y="249936"/>
            <a:ext cx="2299907" cy="1450848"/>
          </a:xfrm>
          <a:prstGeom prst="rect">
            <a:avLst/>
          </a:prstGeom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xmlns="" id="{C2BB4582-D5EF-4912-80D1-78FDBEA32247}"/>
              </a:ext>
            </a:extLst>
          </p:cNvPr>
          <p:cNvSpPr txBox="1">
            <a:spLocks/>
          </p:cNvSpPr>
          <p:nvPr/>
        </p:nvSpPr>
        <p:spPr>
          <a:xfrm>
            <a:off x="4119626" y="644208"/>
            <a:ext cx="6278563" cy="6032500"/>
          </a:xfrm>
          <a:prstGeom prst="rect">
            <a:avLst/>
          </a:prstGeom>
          <a:solidFill>
            <a:srgbClr val="00B050"/>
          </a:solidFill>
        </p:spPr>
        <p:txBody>
          <a:bodyPr/>
          <a:lstStyle>
            <a:lvl1pPr marL="439598" indent="-439598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52462" indent="-366332" algn="l" defTabSz="117226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6532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v-SE" altLang="en-US" sz="1750" b="1" dirty="0">
                <a:solidFill>
                  <a:schemeClr val="bg1"/>
                </a:solidFill>
                <a:latin typeface="Century Gothic" pitchFamily="34" charset="0"/>
              </a:rPr>
              <a:t>Kaur dan Kasi </a:t>
            </a:r>
            <a:r>
              <a:rPr lang="sv-SE" altLang="en-US" sz="1750" b="1" dirty="0">
                <a:latin typeface="Century Gothic" pitchFamily="34" charset="0"/>
              </a:rPr>
              <a:t>bertugas sebagai pelaksana kegiatan anggaran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en-US" sz="1750" b="1" dirty="0" err="1">
                <a:latin typeface="Century Gothic" pitchFamily="34" charset="0"/>
              </a:rPr>
              <a:t>Kaur</a:t>
            </a:r>
            <a:r>
              <a:rPr lang="en-US" altLang="en-US" sz="1750" b="1" dirty="0">
                <a:latin typeface="Century Gothic" pitchFamily="34" charset="0"/>
              </a:rPr>
              <a:t> dan </a:t>
            </a:r>
            <a:r>
              <a:rPr lang="en-US" altLang="en-US" sz="1750" b="1" dirty="0" err="1">
                <a:latin typeface="Century Gothic" pitchFamily="34" charset="0"/>
              </a:rPr>
              <a:t>Kasi</a:t>
            </a:r>
            <a:r>
              <a:rPr lang="en-US" altLang="en-US" sz="1750" b="1" dirty="0">
                <a:latin typeface="Century Gothic" pitchFamily="34" charset="0"/>
              </a:rPr>
              <a:t> </a:t>
            </a:r>
            <a:r>
              <a:rPr lang="en-US" altLang="en-US" sz="1750" b="1" dirty="0" err="1">
                <a:latin typeface="Century Gothic" pitchFamily="34" charset="0"/>
              </a:rPr>
              <a:t>mempunyai</a:t>
            </a:r>
            <a:r>
              <a:rPr lang="en-US" altLang="en-US" sz="1750" b="1" dirty="0">
                <a:latin typeface="Century Gothic" pitchFamily="34" charset="0"/>
              </a:rPr>
              <a:t> </a:t>
            </a:r>
            <a:r>
              <a:rPr lang="en-US" altLang="en-US" sz="1750" b="1" dirty="0" err="1">
                <a:latin typeface="Century Gothic" pitchFamily="34" charset="0"/>
              </a:rPr>
              <a:t>tugas</a:t>
            </a:r>
            <a:r>
              <a:rPr lang="en-US" altLang="en-US" sz="1750" b="1" dirty="0">
                <a:latin typeface="Century Gothic" pitchFamily="34" charset="0"/>
              </a:rPr>
              <a:t>:</a:t>
            </a:r>
          </a:p>
          <a:p>
            <a:pPr marL="361950" lvl="1" indent="-361950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US" altLang="en-US" sz="1750" dirty="0" err="1">
                <a:latin typeface="Century Gothic" pitchFamily="34" charset="0"/>
              </a:rPr>
              <a:t>melakukan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tindakan</a:t>
            </a:r>
            <a:r>
              <a:rPr lang="en-US" altLang="en-US" sz="1750" dirty="0">
                <a:latin typeface="Century Gothic" pitchFamily="34" charset="0"/>
              </a:rPr>
              <a:t> yang </a:t>
            </a:r>
            <a:r>
              <a:rPr lang="en-US" altLang="en-US" sz="1750" dirty="0" err="1">
                <a:latin typeface="Century Gothic" pitchFamily="34" charset="0"/>
              </a:rPr>
              <a:t>mengakibatkan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pengeluaran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atas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beban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anggaran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belanja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sesuai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bidang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tugasnya</a:t>
            </a:r>
            <a:r>
              <a:rPr lang="en-US" altLang="en-US" sz="1750" dirty="0">
                <a:latin typeface="Century Gothic" pitchFamily="34" charset="0"/>
              </a:rPr>
              <a:t>;</a:t>
            </a:r>
          </a:p>
          <a:p>
            <a:pPr marL="361950" lvl="1" indent="-361950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US" altLang="en-US" sz="1750" dirty="0" err="1">
                <a:latin typeface="Century Gothic" pitchFamily="34" charset="0"/>
              </a:rPr>
              <a:t>melaksanakan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anggaran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kegiatan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sesuai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bidang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tugasnya</a:t>
            </a:r>
            <a:r>
              <a:rPr lang="en-US" altLang="en-US" sz="1750" dirty="0">
                <a:latin typeface="Century Gothic" pitchFamily="34" charset="0"/>
              </a:rPr>
              <a:t>;</a:t>
            </a:r>
          </a:p>
          <a:p>
            <a:pPr marL="361950" lvl="1" indent="-361950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US" altLang="en-US" sz="1750" dirty="0" err="1">
                <a:latin typeface="Century Gothic" pitchFamily="34" charset="0"/>
              </a:rPr>
              <a:t>mengendalikan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kegiatan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sesuai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bidang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tugasnya</a:t>
            </a:r>
            <a:r>
              <a:rPr lang="en-US" altLang="en-US" sz="1750" dirty="0">
                <a:latin typeface="Century Gothic" pitchFamily="34" charset="0"/>
              </a:rPr>
              <a:t>;</a:t>
            </a:r>
          </a:p>
          <a:p>
            <a:pPr marL="361950" lvl="1" indent="-361950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US" altLang="en-US" sz="1750" dirty="0" err="1">
                <a:latin typeface="Century Gothic" pitchFamily="34" charset="0"/>
              </a:rPr>
              <a:t>Menyusun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DPA</a:t>
            </a:r>
            <a:r>
              <a:rPr lang="en-US" altLang="en-US" sz="1750" dirty="0">
                <a:latin typeface="Century Gothic" pitchFamily="34" charset="0"/>
              </a:rPr>
              <a:t>, </a:t>
            </a:r>
            <a:r>
              <a:rPr lang="en-US" altLang="en-US" sz="1750" dirty="0" err="1">
                <a:latin typeface="Century Gothic" pitchFamily="34" charset="0"/>
              </a:rPr>
              <a:t>DPPA</a:t>
            </a:r>
            <a:r>
              <a:rPr lang="en-US" altLang="en-US" sz="1750" dirty="0">
                <a:latin typeface="Century Gothic" pitchFamily="34" charset="0"/>
              </a:rPr>
              <a:t>, dan </a:t>
            </a:r>
            <a:r>
              <a:rPr lang="en-US" altLang="en-US" sz="1750" dirty="0" err="1">
                <a:latin typeface="Century Gothic" pitchFamily="34" charset="0"/>
              </a:rPr>
              <a:t>DPAL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sesuai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bidang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tugasnya</a:t>
            </a:r>
            <a:r>
              <a:rPr lang="en-US" altLang="en-US" sz="1750" dirty="0">
                <a:latin typeface="Century Gothic" pitchFamily="34" charset="0"/>
              </a:rPr>
              <a:t>;</a:t>
            </a:r>
          </a:p>
          <a:p>
            <a:pPr marL="361950" lvl="1" indent="-361950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US" altLang="en-US" sz="1750" dirty="0" err="1">
                <a:latin typeface="Century Gothic" pitchFamily="34" charset="0"/>
              </a:rPr>
              <a:t>menandatangani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perjanjian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kerja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sama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dengan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penyedia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atas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pengadaan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barang</a:t>
            </a:r>
            <a:r>
              <a:rPr lang="en-US" altLang="en-US" sz="1750" dirty="0">
                <a:latin typeface="Century Gothic" pitchFamily="34" charset="0"/>
              </a:rPr>
              <a:t>/</a:t>
            </a:r>
            <a:r>
              <a:rPr lang="en-US" altLang="en-US" sz="1750" dirty="0" err="1">
                <a:latin typeface="Century Gothic" pitchFamily="34" charset="0"/>
              </a:rPr>
              <a:t>jasa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untuk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kegiatan</a:t>
            </a:r>
            <a:r>
              <a:rPr lang="en-US" altLang="en-US" sz="1750" dirty="0">
                <a:latin typeface="Century Gothic" pitchFamily="34" charset="0"/>
              </a:rPr>
              <a:t> yang </a:t>
            </a:r>
            <a:r>
              <a:rPr lang="en-US" altLang="en-US" sz="1750" dirty="0" err="1">
                <a:latin typeface="Century Gothic" pitchFamily="34" charset="0"/>
              </a:rPr>
              <a:t>berada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dalam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bidang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tugasnya</a:t>
            </a:r>
            <a:r>
              <a:rPr lang="en-US" altLang="en-US" sz="1750" dirty="0">
                <a:latin typeface="Century Gothic" pitchFamily="34" charset="0"/>
              </a:rPr>
              <a:t>; dan</a:t>
            </a:r>
          </a:p>
          <a:p>
            <a:pPr marL="361950" lvl="1" indent="-361950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US" altLang="en-US" sz="1750" dirty="0" err="1">
                <a:latin typeface="Century Gothic" pitchFamily="34" charset="0"/>
              </a:rPr>
              <a:t>menyusun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laporan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pelaksanaan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kegiatan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sesuai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bidang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tugasnya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untuk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pertanggungjawaban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pelaksanaan</a:t>
            </a:r>
            <a:r>
              <a:rPr lang="en-US" altLang="en-US" sz="1750" dirty="0">
                <a:latin typeface="Century Gothic" pitchFamily="34" charset="0"/>
              </a:rPr>
              <a:t> APB Desa.</a:t>
            </a:r>
          </a:p>
          <a:p>
            <a:pPr marL="361950" indent="-361950" fontAlgn="auto">
              <a:spcAft>
                <a:spcPts val="0"/>
              </a:spcAft>
              <a:defRPr/>
            </a:pPr>
            <a:r>
              <a:rPr lang="en-US" altLang="en-US" sz="1750" dirty="0" err="1">
                <a:latin typeface="Century Gothic" pitchFamily="34" charset="0"/>
              </a:rPr>
              <a:t>Pembagian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tugas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Kaur</a:t>
            </a:r>
            <a:r>
              <a:rPr lang="en-US" altLang="en-US" sz="1750" dirty="0">
                <a:latin typeface="Century Gothic" pitchFamily="34" charset="0"/>
              </a:rPr>
              <a:t> dan </a:t>
            </a:r>
            <a:r>
              <a:rPr lang="en-US" altLang="en-US" sz="1750" dirty="0" err="1">
                <a:latin typeface="Century Gothic" pitchFamily="34" charset="0"/>
              </a:rPr>
              <a:t>Kasi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pelaksana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kegiatan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anggaran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dilakukan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berdasarkan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bidang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tugas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masing-masing</a:t>
            </a:r>
            <a:r>
              <a:rPr lang="en-US" altLang="en-US" sz="1750" dirty="0">
                <a:latin typeface="Century Gothic" pitchFamily="34" charset="0"/>
              </a:rPr>
              <a:t> dan </a:t>
            </a:r>
            <a:r>
              <a:rPr lang="en-US" altLang="en-US" sz="1750" dirty="0" err="1">
                <a:latin typeface="Century Gothic" pitchFamily="34" charset="0"/>
              </a:rPr>
              <a:t>ditetapkan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dalam</a:t>
            </a:r>
            <a:r>
              <a:rPr lang="en-US" altLang="en-US" sz="1750" dirty="0">
                <a:latin typeface="Century Gothic" pitchFamily="34" charset="0"/>
              </a:rPr>
              <a:t> </a:t>
            </a:r>
            <a:r>
              <a:rPr lang="en-US" altLang="en-US" sz="1750" dirty="0" err="1">
                <a:latin typeface="Century Gothic" pitchFamily="34" charset="0"/>
              </a:rPr>
              <a:t>RKP</a:t>
            </a:r>
            <a:r>
              <a:rPr lang="en-US" altLang="en-US" sz="1750" dirty="0">
                <a:latin typeface="Century Gothic" pitchFamily="34" charset="0"/>
              </a:rPr>
              <a:t> Desa.</a:t>
            </a:r>
          </a:p>
          <a:p>
            <a:pPr fontAlgn="auto">
              <a:spcAft>
                <a:spcPts val="0"/>
              </a:spcAft>
              <a:defRPr/>
            </a:pPr>
            <a:endParaRPr lang="en-US" altLang="en-US" sz="1750" dirty="0">
              <a:latin typeface="Century Gothic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5179D63C-AB04-48D3-8A79-6D9BE9A28A8F}"/>
              </a:ext>
            </a:extLst>
          </p:cNvPr>
          <p:cNvSpPr txBox="1">
            <a:spLocks/>
          </p:cNvSpPr>
          <p:nvPr/>
        </p:nvSpPr>
        <p:spPr>
          <a:xfrm>
            <a:off x="370141" y="1700784"/>
            <a:ext cx="3493009" cy="736600"/>
          </a:xfrm>
          <a:prstGeom prst="rect">
            <a:avLst/>
          </a:prstGeom>
          <a:solidFill>
            <a:srgbClr val="FFC000"/>
          </a:solidFill>
        </p:spPr>
        <p:txBody>
          <a:bodyPr rtlCol="0">
            <a:normAutofit fontScale="8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1172261">
              <a:defRPr/>
            </a:pPr>
            <a:r>
              <a:rPr lang="id-ID" sz="33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gency FB" panose="020B0503020202020204" pitchFamily="34" charset="0"/>
              </a:rPr>
              <a:t>Pelaksana Kegiatan Anggaran</a:t>
            </a:r>
            <a:r>
              <a:rPr lang="id-ID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gency FB" panose="020B0503020202020204" pitchFamily="34" charset="0"/>
              </a:rPr>
              <a:t> 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36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CC1C0E-BEAE-48CF-9633-166164043F98}"/>
              </a:ext>
            </a:extLst>
          </p:cNvPr>
          <p:cNvSpPr txBox="1">
            <a:spLocks/>
          </p:cNvSpPr>
          <p:nvPr/>
        </p:nvSpPr>
        <p:spPr>
          <a:xfrm>
            <a:off x="774193" y="256350"/>
            <a:ext cx="9412224" cy="1143000"/>
          </a:xfrm>
          <a:prstGeom prst="rect">
            <a:avLst/>
          </a:prstGeom>
          <a:solidFill>
            <a:schemeClr val="accent5">
              <a:lumMod val="60000"/>
              <a:lumOff val="40000"/>
              <a:alpha val="29000"/>
            </a:schemeClr>
          </a:solidFill>
        </p:spPr>
        <p:txBody>
          <a:bodyPr rtlCol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1172261">
              <a:defRPr/>
            </a:pPr>
            <a:r>
              <a:rPr lang="en-US" b="1" smtClean="0"/>
              <a:t>Pengelolaan Keuangan Desa</a:t>
            </a:r>
            <a:endParaRPr lang="en-US" b="1" dirty="0"/>
          </a:p>
        </p:txBody>
      </p:sp>
      <p:sp>
        <p:nvSpPr>
          <p:cNvPr id="4" name="Flowchart: Magnetic Disk 3"/>
          <p:cNvSpPr/>
          <p:nvPr/>
        </p:nvSpPr>
        <p:spPr>
          <a:xfrm>
            <a:off x="4005072" y="5385816"/>
            <a:ext cx="4151376" cy="1197864"/>
          </a:xfrm>
          <a:prstGeom prst="flowChartMagneticDisk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200" b="1" dirty="0" smtClean="0"/>
              <a:t>PERENCANAAN</a:t>
            </a:r>
            <a:endParaRPr lang="id-ID" sz="3200" b="1" dirty="0"/>
          </a:p>
        </p:txBody>
      </p:sp>
      <p:sp>
        <p:nvSpPr>
          <p:cNvPr id="5" name="Flowchart: Magnetic Disk 4"/>
          <p:cNvSpPr/>
          <p:nvPr/>
        </p:nvSpPr>
        <p:spPr>
          <a:xfrm>
            <a:off x="4279392" y="4462272"/>
            <a:ext cx="3639312" cy="123444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/>
              <a:t>PELAKSANAAN</a:t>
            </a:r>
            <a:endParaRPr lang="id-ID" sz="2800" b="1" dirty="0"/>
          </a:p>
        </p:txBody>
      </p:sp>
      <p:sp>
        <p:nvSpPr>
          <p:cNvPr id="6" name="Flowchart: Magnetic Disk 5"/>
          <p:cNvSpPr/>
          <p:nvPr/>
        </p:nvSpPr>
        <p:spPr>
          <a:xfrm>
            <a:off x="4471416" y="3822192"/>
            <a:ext cx="3218688" cy="1101852"/>
          </a:xfrm>
          <a:prstGeom prst="flowChartMagneticDisk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 smtClean="0"/>
              <a:t>PENATAUSAHAAN</a:t>
            </a:r>
            <a:endParaRPr lang="id-ID" sz="2400" b="1" dirty="0"/>
          </a:p>
        </p:txBody>
      </p:sp>
      <p:sp>
        <p:nvSpPr>
          <p:cNvPr id="7" name="Flowchart: Magnetic Disk 6"/>
          <p:cNvSpPr/>
          <p:nvPr/>
        </p:nvSpPr>
        <p:spPr>
          <a:xfrm>
            <a:off x="4727448" y="3054096"/>
            <a:ext cx="2743200" cy="1177290"/>
          </a:xfrm>
          <a:prstGeom prst="flowChartMagneticDis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 smtClean="0"/>
              <a:t>PELAPORAN</a:t>
            </a:r>
            <a:endParaRPr lang="id-ID" sz="2400" b="1" dirty="0"/>
          </a:p>
        </p:txBody>
      </p:sp>
      <p:sp>
        <p:nvSpPr>
          <p:cNvPr id="8" name="Flowchart: Magnetic Disk 7"/>
          <p:cNvSpPr/>
          <p:nvPr/>
        </p:nvSpPr>
        <p:spPr>
          <a:xfrm>
            <a:off x="4965192" y="2364042"/>
            <a:ext cx="2267712" cy="1133538"/>
          </a:xfrm>
          <a:prstGeom prst="flowChartMagneticDisk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chemeClr val="tx1"/>
                </a:solidFill>
              </a:rPr>
              <a:t>PERTANGGUNG-</a:t>
            </a:r>
          </a:p>
          <a:p>
            <a:pPr algn="ctr"/>
            <a:r>
              <a:rPr lang="id-ID" b="1" dirty="0" smtClean="0">
                <a:solidFill>
                  <a:schemeClr val="tx1"/>
                </a:solidFill>
              </a:rPr>
              <a:t>JAWABAN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529964" y="652819"/>
            <a:ext cx="5708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dirty="0" smtClean="0">
                <a:latin typeface="Arial Black" panose="020B0A04020102020204" pitchFamily="34" charset="0"/>
              </a:rPr>
              <a:t>?</a:t>
            </a:r>
            <a:endParaRPr lang="id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80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052" y="455556"/>
            <a:ext cx="4936532" cy="61464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839" y="3284955"/>
            <a:ext cx="1545337" cy="119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87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232" y="837485"/>
            <a:ext cx="6400800" cy="36979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4262551"/>
            <a:ext cx="10442448" cy="1653180"/>
          </a:xfrm>
        </p:spPr>
        <p:txBody>
          <a:bodyPr/>
          <a:lstStyle/>
          <a:p>
            <a:pPr algn="ctr"/>
            <a:r>
              <a:rPr lang="id-ID" sz="3600" b="1" dirty="0" smtClean="0"/>
              <a:t>Anggaran Pendapatan dan Belanja Desa</a:t>
            </a:r>
            <a:br>
              <a:rPr lang="id-ID" sz="3600" b="1" dirty="0" smtClean="0"/>
            </a:br>
            <a:r>
              <a:rPr lang="id-ID" sz="3600" dirty="0" smtClean="0"/>
              <a:t>(APBDesa)</a:t>
            </a:r>
            <a:endParaRPr lang="id-ID" sz="3600" b="1" dirty="0"/>
          </a:p>
        </p:txBody>
      </p:sp>
      <p:sp>
        <p:nvSpPr>
          <p:cNvPr id="6" name="Rectangle 5"/>
          <p:cNvSpPr/>
          <p:nvPr/>
        </p:nvSpPr>
        <p:spPr>
          <a:xfrm>
            <a:off x="10529964" y="652819"/>
            <a:ext cx="5708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dirty="0" smtClean="0">
                <a:latin typeface="Arial Black" panose="020B0A04020102020204" pitchFamily="34" charset="0"/>
              </a:rPr>
              <a:t>?</a:t>
            </a:r>
            <a:endParaRPr lang="id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90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76272" cy="1664208"/>
          </a:xfrm>
          <a:prstGeom prst="rect">
            <a:avLst/>
          </a:prstGeom>
        </p:spPr>
      </p:pic>
      <p:sp>
        <p:nvSpPr>
          <p:cNvPr id="3" name="Shape 239">
            <a:extLst>
              <a:ext uri="{FF2B5EF4-FFF2-40B4-BE49-F238E27FC236}">
                <a16:creationId xmlns:a16="http://schemas.microsoft.com/office/drawing/2014/main" xmlns="" id="{86C95D4D-5F11-4554-9A11-56CFC9527904}"/>
              </a:ext>
            </a:extLst>
          </p:cNvPr>
          <p:cNvSpPr txBox="1">
            <a:spLocks/>
          </p:cNvSpPr>
          <p:nvPr/>
        </p:nvSpPr>
        <p:spPr>
          <a:xfrm>
            <a:off x="713740" y="2029968"/>
            <a:ext cx="10606532" cy="4261104"/>
          </a:xfrm>
          <a:prstGeom prst="rect">
            <a:avLst/>
          </a:prstGeom>
          <a:solidFill>
            <a:srgbClr val="92D050"/>
          </a:solidFill>
        </p:spPr>
        <p:txBody>
          <a:bodyPr spcFirstLastPara="1" lIns="108832" tIns="108832" rIns="108832" bIns="108832"/>
          <a:lstStyle>
            <a:lvl1pPr marL="439598" indent="-439598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52462" indent="-366332" algn="l" defTabSz="117226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6532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indent="-182880" fontAlgn="auto">
              <a:spcAft>
                <a:spcPts val="0"/>
              </a:spcAft>
              <a:defRPr/>
            </a:pP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Per</a:t>
            </a:r>
            <a:r>
              <a:rPr lang="en-US" sz="28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ncanaan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pengelolaan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keuangan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Desa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merupakan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perencanaan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penerimaan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dan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pengeluaran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pemerintahan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Desa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pada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tahun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anggaran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berkenaan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yang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dianggarkan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dalam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APB Desa. </a:t>
            </a:r>
          </a:p>
          <a:p>
            <a:pPr marL="182880" indent="-182880" fontAlgn="auto">
              <a:spcAft>
                <a:spcPts val="0"/>
              </a:spcAft>
              <a:defRPr/>
            </a:pP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Sekretaris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Desa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mengoordinasikan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penyusunan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rancangan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APB Desa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berdasarkan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RKP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Desa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tahun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berkenaan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dan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pedoman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penyusunan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APB Desa 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yang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diatur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dengan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Peraturan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Bupati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/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Wali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Kota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setiap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tahun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marL="182880" indent="-182880" fontAlgn="auto">
              <a:spcAft>
                <a:spcPts val="0"/>
              </a:spcAft>
              <a:defRPr/>
            </a:pPr>
            <a:r>
              <a:rPr lang="en-US" sz="2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Rancangan</a:t>
            </a:r>
            <a:r>
              <a:rPr lang="en-US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APB Desa yang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telah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disusun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merupakan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bahan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penyusunan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rancangan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Peraturan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Desa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tentang</a:t>
            </a:r>
            <a:r>
              <a:rPr lang="id-ID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APB 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Desa.</a:t>
            </a:r>
          </a:p>
          <a:p>
            <a:pPr marL="0" indent="0" algn="just" fontAlgn="auto">
              <a:spcBef>
                <a:spcPts val="714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5179D63C-AB04-48D3-8A79-6D9BE9A28A8F}"/>
              </a:ext>
            </a:extLst>
          </p:cNvPr>
          <p:cNvSpPr txBox="1">
            <a:spLocks/>
          </p:cNvSpPr>
          <p:nvPr/>
        </p:nvSpPr>
        <p:spPr>
          <a:xfrm>
            <a:off x="1961197" y="742188"/>
            <a:ext cx="3493009" cy="736600"/>
          </a:xfrm>
          <a:prstGeom prst="rect">
            <a:avLst/>
          </a:prstGeom>
          <a:solidFill>
            <a:srgbClr val="FFC000"/>
          </a:solidFill>
        </p:spPr>
        <p:txBody>
          <a:bodyPr rtlCol="0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1172261">
              <a:defRPr/>
            </a:pPr>
            <a:r>
              <a:rPr lang="id-ID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gency FB" panose="020B0503020202020204" pitchFamily="34" charset="0"/>
              </a:rPr>
              <a:t>PERENCANAAN</a:t>
            </a:r>
            <a:endParaRPr lang="en-US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17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80ECD6C3-5CD7-4C7C-84CA-E8C7235E2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30" y="199136"/>
            <a:ext cx="505619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d-ID" sz="4800" b="1" dirty="0" err="1">
                <a:latin typeface="Palatino Linotype" panose="02040502050505030304" pitchFamily="18" charset="0"/>
                <a:ea typeface="Poppins"/>
                <a:cs typeface="Poppins"/>
              </a:rPr>
              <a:t>Pendapatan</a:t>
            </a:r>
            <a:r>
              <a:rPr lang="en-US" altLang="id-ID" sz="4800" b="1" dirty="0">
                <a:latin typeface="Palatino Linotype" panose="02040502050505030304" pitchFamily="18" charset="0"/>
                <a:ea typeface="Poppins"/>
                <a:cs typeface="Poppins"/>
              </a:rPr>
              <a:t> </a:t>
            </a:r>
            <a:r>
              <a:rPr lang="en-US" altLang="id-ID" sz="4800" b="1" dirty="0" smtClean="0">
                <a:latin typeface="Palatino Linotype" panose="02040502050505030304" pitchFamily="18" charset="0"/>
                <a:ea typeface="Poppins"/>
                <a:cs typeface="Poppins"/>
              </a:rPr>
              <a:t>De</a:t>
            </a:r>
            <a:r>
              <a:rPr lang="id-ID" altLang="id-ID" sz="4800" b="1" dirty="0" smtClean="0">
                <a:latin typeface="Palatino Linotype" panose="02040502050505030304" pitchFamily="18" charset="0"/>
                <a:ea typeface="Poppins"/>
                <a:cs typeface="Poppins"/>
              </a:rPr>
              <a:t>sa</a:t>
            </a:r>
            <a:endParaRPr lang="id-ID" altLang="id-ID" sz="4800" b="1" dirty="0">
              <a:latin typeface="Poppins"/>
              <a:ea typeface="Poppins"/>
              <a:cs typeface="Poppins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083471589"/>
              </p:ext>
            </p:extLst>
          </p:nvPr>
        </p:nvGraphicFramePr>
        <p:xfrm>
          <a:off x="2032000" y="1030132"/>
          <a:ext cx="8128000" cy="5498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537210" y="1828800"/>
            <a:ext cx="779526" cy="45902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800" b="1" dirty="0" smtClean="0"/>
              <a:t>K</a:t>
            </a:r>
          </a:p>
          <a:p>
            <a:pPr algn="ctr"/>
            <a:r>
              <a:rPr lang="id-ID" sz="2800" b="1" dirty="0" smtClean="0"/>
              <a:t>E</a:t>
            </a:r>
          </a:p>
          <a:p>
            <a:pPr algn="ctr"/>
            <a:r>
              <a:rPr lang="id-ID" sz="2800" b="1" dirty="0" smtClean="0"/>
              <a:t>L</a:t>
            </a:r>
          </a:p>
          <a:p>
            <a:pPr algn="ctr"/>
            <a:r>
              <a:rPr lang="id-ID" sz="2800" b="1" dirty="0" smtClean="0"/>
              <a:t>O</a:t>
            </a:r>
          </a:p>
          <a:p>
            <a:pPr algn="ctr"/>
            <a:r>
              <a:rPr lang="id-ID" sz="2800" b="1" dirty="0" smtClean="0"/>
              <a:t>M</a:t>
            </a:r>
          </a:p>
          <a:p>
            <a:pPr algn="ctr"/>
            <a:r>
              <a:rPr lang="id-ID" sz="2800" b="1" dirty="0" smtClean="0"/>
              <a:t>P</a:t>
            </a:r>
          </a:p>
          <a:p>
            <a:pPr algn="ctr"/>
            <a:r>
              <a:rPr lang="id-ID" sz="2800" b="1" dirty="0" smtClean="0"/>
              <a:t>O</a:t>
            </a:r>
          </a:p>
          <a:p>
            <a:pPr algn="ctr"/>
            <a:r>
              <a:rPr lang="id-ID" sz="28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403997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690112" y="88976"/>
            <a:ext cx="4356608" cy="862803"/>
            <a:chOff x="406400" y="187847"/>
            <a:chExt cx="5689600" cy="1177747"/>
          </a:xfrm>
        </p:grpSpPr>
        <p:sp>
          <p:nvSpPr>
            <p:cNvPr id="3" name="Rounded Rectangle 2"/>
            <p:cNvSpPr/>
            <p:nvPr/>
          </p:nvSpPr>
          <p:spPr>
            <a:xfrm>
              <a:off x="406400" y="187847"/>
              <a:ext cx="5689600" cy="1177747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609421" y="368780"/>
              <a:ext cx="5486579" cy="9152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053" tIns="0" rIns="215053" bIns="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sz="2400" b="1" kern="1200" dirty="0" smtClean="0"/>
                <a:t>Pendapatan Asli Desa</a:t>
              </a:r>
            </a:p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sz="2400" kern="1200" dirty="0" smtClean="0"/>
                <a:t>(PAD)</a:t>
              </a:r>
              <a:endParaRPr lang="id-ID" sz="2400" kern="1200" dirty="0"/>
            </a:p>
          </p:txBody>
        </p:sp>
      </p:grpSp>
      <p:sp>
        <p:nvSpPr>
          <p:cNvPr id="7" name="Flowchart: Process 6"/>
          <p:cNvSpPr/>
          <p:nvPr/>
        </p:nvSpPr>
        <p:spPr>
          <a:xfrm>
            <a:off x="865375" y="1306310"/>
            <a:ext cx="2370329" cy="566928"/>
          </a:xfrm>
          <a:prstGeom prst="flowChart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Hasil Usaha</a:t>
            </a:r>
            <a:endParaRPr lang="id-ID" dirty="0"/>
          </a:p>
        </p:txBody>
      </p:sp>
      <p:sp>
        <p:nvSpPr>
          <p:cNvPr id="8" name="Flowchart: Process 7"/>
          <p:cNvSpPr/>
          <p:nvPr/>
        </p:nvSpPr>
        <p:spPr>
          <a:xfrm>
            <a:off x="830849" y="2776842"/>
            <a:ext cx="2370328" cy="566928"/>
          </a:xfrm>
          <a:prstGeom prst="flowChartProcess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Hasil Aset</a:t>
            </a:r>
            <a:endParaRPr lang="id-ID" dirty="0"/>
          </a:p>
        </p:txBody>
      </p:sp>
      <p:sp>
        <p:nvSpPr>
          <p:cNvPr id="9" name="Flowchart: Process 8"/>
          <p:cNvSpPr/>
          <p:nvPr/>
        </p:nvSpPr>
        <p:spPr>
          <a:xfrm>
            <a:off x="830849" y="4262456"/>
            <a:ext cx="2370328" cy="1188720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Swadaya, Partisipasi &amp; Gotong Royong</a:t>
            </a:r>
            <a:endParaRPr lang="id-ID" dirty="0"/>
          </a:p>
        </p:txBody>
      </p:sp>
      <p:sp>
        <p:nvSpPr>
          <p:cNvPr id="10" name="Flowchart: Process 9"/>
          <p:cNvSpPr/>
          <p:nvPr/>
        </p:nvSpPr>
        <p:spPr>
          <a:xfrm>
            <a:off x="4749797" y="1255329"/>
            <a:ext cx="4375913" cy="566928"/>
          </a:xfrm>
          <a:prstGeom prst="flowChart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Bagi hasil BUMDesa</a:t>
            </a:r>
            <a:endParaRPr lang="id-ID" dirty="0"/>
          </a:p>
        </p:txBody>
      </p:sp>
      <p:sp>
        <p:nvSpPr>
          <p:cNvPr id="11" name="Flowchart: Process 10"/>
          <p:cNvSpPr/>
          <p:nvPr/>
        </p:nvSpPr>
        <p:spPr>
          <a:xfrm>
            <a:off x="4749797" y="2141874"/>
            <a:ext cx="4375913" cy="1836865"/>
          </a:xfrm>
          <a:prstGeom prst="flowChartProcess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Tanah Kas Desa;</a:t>
            </a:r>
          </a:p>
          <a:p>
            <a:pPr algn="ctr"/>
            <a:r>
              <a:rPr lang="id-ID" dirty="0" smtClean="0"/>
              <a:t>Tambatan Perahu;</a:t>
            </a:r>
          </a:p>
          <a:p>
            <a:pPr algn="ctr"/>
            <a:r>
              <a:rPr lang="id-ID" dirty="0" smtClean="0"/>
              <a:t>Pasar desa;</a:t>
            </a:r>
          </a:p>
          <a:p>
            <a:pPr algn="ctr"/>
            <a:r>
              <a:rPr lang="id-ID" dirty="0" smtClean="0"/>
              <a:t>Tempat pemandian umum;</a:t>
            </a:r>
          </a:p>
          <a:p>
            <a:pPr algn="ctr"/>
            <a:r>
              <a:rPr lang="id-ID" dirty="0" smtClean="0"/>
              <a:t>Jaringan irigasi;</a:t>
            </a:r>
          </a:p>
          <a:p>
            <a:pPr algn="ctr"/>
            <a:r>
              <a:rPr lang="id-ID" sz="1400" dirty="0" smtClean="0"/>
              <a:t>(hasil aset lain sesuai hak asl usul dan kewenangan lokal berskala desa)</a:t>
            </a:r>
            <a:endParaRPr lang="id-ID" sz="1400" dirty="0"/>
          </a:p>
        </p:txBody>
      </p:sp>
      <p:sp>
        <p:nvSpPr>
          <p:cNvPr id="14" name="Right Arrow 13"/>
          <p:cNvSpPr/>
          <p:nvPr/>
        </p:nvSpPr>
        <p:spPr>
          <a:xfrm>
            <a:off x="3408559" y="1533507"/>
            <a:ext cx="1133856" cy="2120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Right Arrow 14"/>
          <p:cNvSpPr/>
          <p:nvPr/>
        </p:nvSpPr>
        <p:spPr>
          <a:xfrm>
            <a:off x="3408559" y="2954266"/>
            <a:ext cx="1133856" cy="2120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Flowchart: Process 15"/>
          <p:cNvSpPr/>
          <p:nvPr/>
        </p:nvSpPr>
        <p:spPr>
          <a:xfrm>
            <a:off x="4749797" y="4298356"/>
            <a:ext cx="4375913" cy="1188720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Penerimaan yang berasal dari sumbangan masyarakat Desa</a:t>
            </a:r>
            <a:endParaRPr lang="id-ID" dirty="0"/>
          </a:p>
        </p:txBody>
      </p:sp>
      <p:sp>
        <p:nvSpPr>
          <p:cNvPr id="17" name="Right Arrow 16"/>
          <p:cNvSpPr/>
          <p:nvPr/>
        </p:nvSpPr>
        <p:spPr>
          <a:xfrm>
            <a:off x="3489399" y="4786675"/>
            <a:ext cx="1133856" cy="2120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Flowchart: Process 17"/>
          <p:cNvSpPr/>
          <p:nvPr/>
        </p:nvSpPr>
        <p:spPr>
          <a:xfrm>
            <a:off x="830849" y="5958382"/>
            <a:ext cx="2370328" cy="566928"/>
          </a:xfrm>
          <a:prstGeom prst="flowChartProcess">
            <a:avLst/>
          </a:prstGeom>
          <a:solidFill>
            <a:srgbClr val="FFC0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PAD Lainnya</a:t>
            </a:r>
            <a:endParaRPr lang="id-ID" dirty="0"/>
          </a:p>
        </p:txBody>
      </p:sp>
      <p:sp>
        <p:nvSpPr>
          <p:cNvPr id="19" name="Flowchart: Process 18"/>
          <p:cNvSpPr/>
          <p:nvPr/>
        </p:nvSpPr>
        <p:spPr>
          <a:xfrm>
            <a:off x="4749796" y="5958382"/>
            <a:ext cx="4375913" cy="566928"/>
          </a:xfrm>
          <a:prstGeom prst="flowChartProcess">
            <a:avLst/>
          </a:prstGeom>
          <a:solidFill>
            <a:srgbClr val="FFC0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Pungutan Desa</a:t>
            </a:r>
            <a:endParaRPr lang="id-ID" dirty="0"/>
          </a:p>
        </p:txBody>
      </p:sp>
      <p:sp>
        <p:nvSpPr>
          <p:cNvPr id="20" name="Right Arrow 19"/>
          <p:cNvSpPr/>
          <p:nvPr/>
        </p:nvSpPr>
        <p:spPr>
          <a:xfrm>
            <a:off x="3489399" y="6076307"/>
            <a:ext cx="1133856" cy="2120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689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251200" y="585648"/>
            <a:ext cx="5689600" cy="1151280"/>
            <a:chOff x="406400" y="1983355"/>
            <a:chExt cx="5689600" cy="1151280"/>
          </a:xfrm>
        </p:grpSpPr>
        <p:sp>
          <p:nvSpPr>
            <p:cNvPr id="3" name="Rounded Rectangle 2"/>
            <p:cNvSpPr/>
            <p:nvPr/>
          </p:nvSpPr>
          <p:spPr>
            <a:xfrm>
              <a:off x="406400" y="1983355"/>
              <a:ext cx="5689600" cy="115128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462601" y="2039556"/>
              <a:ext cx="5577198" cy="10388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053" tIns="0" rIns="215053" bIns="0" numCol="1" spcCol="1270" anchor="ctr" anchorCtr="0">
              <a:noAutofit/>
            </a:bodyPr>
            <a:lstStyle/>
            <a:p>
              <a:pPr lvl="0" algn="l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sz="3900" kern="1200" dirty="0" smtClean="0"/>
                <a:t>Pendapatan Transfer</a:t>
              </a:r>
              <a:endParaRPr lang="id-ID" sz="3900" kern="12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487168" y="2060100"/>
            <a:ext cx="7150608" cy="3792060"/>
            <a:chOff x="-499430" y="815068"/>
            <a:chExt cx="5210000" cy="3792060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9" name="Rectangle 8"/>
            <p:cNvSpPr/>
            <p:nvPr/>
          </p:nvSpPr>
          <p:spPr>
            <a:xfrm>
              <a:off x="-499430" y="815068"/>
              <a:ext cx="5209999" cy="3792060"/>
            </a:xfrm>
            <a:prstGeom prst="rect">
              <a:avLst/>
            </a:prstGeom>
            <a:grpFill/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-305422" y="1095832"/>
              <a:ext cx="5015992" cy="307560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42240" bIns="160020" numCol="1" spcCol="1270" anchor="t" anchorCtr="0">
              <a:noAutofit/>
            </a:bodyPr>
            <a:lstStyle/>
            <a:p>
              <a:pPr marL="228600" lvl="1" indent="-228600" algn="l" defTabSz="889000"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400" kern="1200" dirty="0" err="1"/>
                <a:t>bagian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dari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hasil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pajak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daerah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dan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retribusi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daerah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kabupaten</a:t>
              </a:r>
              <a:r>
                <a:rPr lang="en-US" sz="2400" kern="1200" dirty="0"/>
                <a:t>/</a:t>
              </a:r>
              <a:r>
                <a:rPr lang="en-US" sz="2400" kern="1200" dirty="0" err="1"/>
                <a:t>kota</a:t>
              </a:r>
              <a:r>
                <a:rPr lang="en-US" sz="2400" kern="1200" dirty="0"/>
                <a:t>;</a:t>
              </a:r>
              <a:endParaRPr lang="id-ID" sz="2400" kern="1200" dirty="0"/>
            </a:p>
            <a:p>
              <a:pPr marL="228600" lvl="1" indent="-228600" algn="l" defTabSz="889000"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400" kern="1200" dirty="0" err="1"/>
                <a:t>Alokasi</a:t>
              </a:r>
              <a:r>
                <a:rPr lang="en-US" sz="2400" kern="1200" dirty="0"/>
                <a:t> Dana </a:t>
              </a:r>
              <a:r>
                <a:rPr lang="en-US" sz="2400" kern="1200" dirty="0" err="1"/>
                <a:t>Desa</a:t>
              </a:r>
              <a:r>
                <a:rPr lang="en-US" sz="2400" kern="1200" dirty="0"/>
                <a:t> (ADD);</a:t>
              </a:r>
            </a:p>
            <a:p>
              <a:pPr marL="228600" lvl="1" indent="-228600" algn="l" defTabSz="889000"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400" kern="1200" dirty="0" err="1"/>
                <a:t>bantuan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keuangan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dari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Anggaran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Pendapatan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Belanja</a:t>
              </a:r>
              <a:r>
                <a:rPr lang="en-US" sz="2400" kern="1200" dirty="0"/>
                <a:t> Daerah </a:t>
              </a:r>
              <a:r>
                <a:rPr lang="en-US" sz="2400" kern="1200" dirty="0" err="1"/>
                <a:t>Provinsi</a:t>
              </a:r>
              <a:r>
                <a:rPr lang="en-US" sz="2400" kern="1200" dirty="0"/>
                <a:t>; </a:t>
              </a:r>
              <a:r>
                <a:rPr lang="en-US" sz="2400" kern="1200" dirty="0" err="1"/>
                <a:t>dan</a:t>
              </a:r>
              <a:r>
                <a:rPr lang="en-US" sz="2400" kern="1200" dirty="0"/>
                <a:t> </a:t>
              </a:r>
            </a:p>
            <a:p>
              <a:pPr marL="228600" lvl="1" indent="-228600" algn="l" defTabSz="889000"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400" kern="1200" dirty="0" err="1"/>
                <a:t>bantuan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keuangan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dari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Anggaran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Pendapatan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Belanja</a:t>
              </a:r>
              <a:r>
                <a:rPr lang="en-US" sz="2400" kern="1200" dirty="0"/>
                <a:t> Daerah </a:t>
              </a:r>
              <a:r>
                <a:rPr lang="en-US" sz="2400" kern="1200" dirty="0" err="1"/>
                <a:t>Kabupaten</a:t>
              </a:r>
              <a:r>
                <a:rPr lang="en-US" sz="2400" kern="1200" dirty="0"/>
                <a:t>/Kota.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892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104896" y="347904"/>
            <a:ext cx="5689600" cy="1151280"/>
            <a:chOff x="406400" y="3752395"/>
            <a:chExt cx="5689600" cy="1151280"/>
          </a:xfrm>
        </p:grpSpPr>
        <p:sp>
          <p:nvSpPr>
            <p:cNvPr id="3" name="Rounded Rectangle 2"/>
            <p:cNvSpPr/>
            <p:nvPr/>
          </p:nvSpPr>
          <p:spPr>
            <a:xfrm>
              <a:off x="406400" y="3752395"/>
              <a:ext cx="5689600" cy="115128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462601" y="3808596"/>
              <a:ext cx="5577198" cy="10388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053" tIns="0" rIns="215053" bIns="0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sz="3900" kern="1200" dirty="0" smtClean="0"/>
                <a:t>Pendapatan Lain</a:t>
              </a:r>
              <a:endParaRPr lang="id-ID" sz="3900" kern="1200" dirty="0"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241" y="2121407"/>
            <a:ext cx="7997870" cy="42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12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80ECD6C3-5CD7-4C7C-84CA-E8C7235E2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7258" y="564896"/>
            <a:ext cx="527837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d-ID" altLang="id-ID" sz="4800" b="1" dirty="0" smtClean="0">
                <a:latin typeface="Palatino Linotype" panose="02040502050505030304" pitchFamily="18" charset="0"/>
                <a:ea typeface="Poppins"/>
                <a:cs typeface="Poppins"/>
              </a:rPr>
              <a:t>Belanja Desa</a:t>
            </a:r>
            <a:endParaRPr lang="id-ID" altLang="id-ID" sz="4800" b="1" dirty="0">
              <a:latin typeface="Poppins"/>
              <a:ea typeface="Poppins"/>
              <a:cs typeface="Poppin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84832" y="2473558"/>
            <a:ext cx="78455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d-ID" sz="2800" dirty="0">
                <a:latin typeface="BookmanOldStyle"/>
              </a:rPr>
              <a:t>a</a:t>
            </a:r>
            <a:r>
              <a:rPr lang="id-ID" sz="2800" b="0" i="0" u="none" strike="noStrike" baseline="0" dirty="0" smtClean="0">
                <a:latin typeface="BookmanOldStyle"/>
              </a:rPr>
              <a:t>dalah semua pengeluaran yang merupakan</a:t>
            </a:r>
            <a:r>
              <a:rPr lang="id-ID" sz="2800" b="0" i="0" u="none" strike="noStrike" dirty="0" smtClean="0">
                <a:latin typeface="BookmanOldStyle"/>
              </a:rPr>
              <a:t> </a:t>
            </a:r>
            <a:r>
              <a:rPr lang="id-ID" sz="2800" b="0" i="0" u="none" strike="noStrike" baseline="0" dirty="0" smtClean="0">
                <a:latin typeface="BookmanOldStyle"/>
              </a:rPr>
              <a:t>kewajiban Desa dalam 1 (satu) tahun anggaran yang tidak</a:t>
            </a:r>
            <a:r>
              <a:rPr lang="id-ID" sz="2800" b="0" i="0" u="none" strike="noStrike" dirty="0" smtClean="0">
                <a:latin typeface="BookmanOldStyle"/>
              </a:rPr>
              <a:t> </a:t>
            </a:r>
            <a:r>
              <a:rPr lang="id-ID" sz="2800" b="0" i="0" u="none" strike="noStrike" baseline="0" dirty="0" smtClean="0">
                <a:latin typeface="BookmanOldStyle"/>
              </a:rPr>
              <a:t>akan diperoleh pembayarannya kembali oleh Desa.</a:t>
            </a:r>
            <a:endParaRPr lang="id-ID" sz="2800" dirty="0"/>
          </a:p>
        </p:txBody>
      </p:sp>
      <p:sp>
        <p:nvSpPr>
          <p:cNvPr id="4" name="Down Arrow 3"/>
          <p:cNvSpPr/>
          <p:nvPr/>
        </p:nvSpPr>
        <p:spPr>
          <a:xfrm>
            <a:off x="5413248" y="1626832"/>
            <a:ext cx="594360" cy="61578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Down Arrow 4"/>
          <p:cNvSpPr/>
          <p:nvPr/>
        </p:nvSpPr>
        <p:spPr>
          <a:xfrm>
            <a:off x="5352669" y="4520379"/>
            <a:ext cx="594360" cy="61578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TextBox 5"/>
          <p:cNvSpPr txBox="1"/>
          <p:nvPr/>
        </p:nvSpPr>
        <p:spPr>
          <a:xfrm>
            <a:off x="2615184" y="5448978"/>
            <a:ext cx="6364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000" dirty="0" smtClean="0"/>
              <a:t>Diklasifikasikan dalam:</a:t>
            </a:r>
          </a:p>
          <a:p>
            <a:pPr algn="ctr"/>
            <a:r>
              <a:rPr lang="id-ID" sz="2000" dirty="0" smtClean="0"/>
              <a:t> </a:t>
            </a:r>
            <a:r>
              <a:rPr lang="id-ID" sz="2400" dirty="0" smtClean="0"/>
              <a:t>BIDANG, SUB BIDANG dan KEGIATAN.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136681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6">
            <a:extLst>
              <a:ext uri="{FF2B5EF4-FFF2-40B4-BE49-F238E27FC236}">
                <a16:creationId xmlns:a16="http://schemas.microsoft.com/office/drawing/2014/main" xmlns="" id="{C74594FF-9DEA-4287-BB6A-2FEB5FE18CB5}"/>
              </a:ext>
            </a:extLst>
          </p:cNvPr>
          <p:cNvSpPr txBox="1">
            <a:spLocks/>
          </p:cNvSpPr>
          <p:nvPr/>
        </p:nvSpPr>
        <p:spPr>
          <a:xfrm>
            <a:off x="5066087" y="199201"/>
            <a:ext cx="2072525" cy="784225"/>
          </a:xfrm>
          <a:prstGeom prst="rect">
            <a:avLst/>
          </a:prstGeom>
          <a:solidFill>
            <a:srgbClr val="92D05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400" b="1" cap="small" dirty="0">
                <a:latin typeface="Tahoma" pitchFamily="34" charset="0"/>
                <a:ea typeface="Tahoma" pitchFamily="34" charset="0"/>
                <a:cs typeface="Tahoma" pitchFamily="34" charset="0"/>
              </a:rPr>
              <a:t>BIDANG</a:t>
            </a:r>
          </a:p>
        </p:txBody>
      </p:sp>
      <p:grpSp>
        <p:nvGrpSpPr>
          <p:cNvPr id="2" name="Group 60">
            <a:extLst>
              <a:ext uri="{FF2B5EF4-FFF2-40B4-BE49-F238E27FC236}">
                <a16:creationId xmlns:a16="http://schemas.microsoft.com/office/drawing/2014/main" xmlns="" id="{58758B03-4595-4610-81E8-33E285AFDFF6}"/>
              </a:ext>
            </a:extLst>
          </p:cNvPr>
          <p:cNvGrpSpPr>
            <a:grpSpLocks/>
          </p:cNvGrpSpPr>
          <p:nvPr/>
        </p:nvGrpSpPr>
        <p:grpSpPr bwMode="auto">
          <a:xfrm>
            <a:off x="124415" y="2760024"/>
            <a:ext cx="2441010" cy="4029729"/>
            <a:chOff x="-278237" y="2725972"/>
            <a:chExt cx="2442026" cy="4028276"/>
          </a:xfrm>
        </p:grpSpPr>
        <p:sp>
          <p:nvSpPr>
            <p:cNvPr id="8" name="Content Placeholder 5">
              <a:extLst>
                <a:ext uri="{FF2B5EF4-FFF2-40B4-BE49-F238E27FC236}">
                  <a16:creationId xmlns:a16="http://schemas.microsoft.com/office/drawing/2014/main" xmlns="" id="{1E9D9B30-4097-4AC2-BD16-E624E45592A5}"/>
                </a:ext>
              </a:extLst>
            </p:cNvPr>
            <p:cNvSpPr txBox="1">
              <a:spLocks/>
            </p:cNvSpPr>
            <p:nvPr/>
          </p:nvSpPr>
          <p:spPr>
            <a:xfrm>
              <a:off x="-278237" y="3068669"/>
              <a:ext cx="2442026" cy="3685579"/>
            </a:xfrm>
            <a:prstGeom prst="rect">
              <a:avLst/>
            </a:prstGeom>
            <a:noFill/>
          </p:spPr>
          <p:txBody>
            <a:bodyPr>
              <a:normAutofit fontScale="92500"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None/>
                <a:defRPr/>
              </a:pPr>
              <a:r>
                <a:rPr lang="en-US" sz="1600" b="1" u="sng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Sub </a:t>
              </a:r>
              <a:r>
                <a:rPr lang="en-US" sz="1600" b="1" u="sng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Bidang</a:t>
              </a:r>
              <a:r>
                <a:rPr lang="en-US" sz="1600" b="1" u="sng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: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penyelenggaraan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belanja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penghasilan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tetap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,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tunjangan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operasional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pemerintahan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Desa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sarana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prasarana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pemerintahan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Desa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administrasi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kependudukan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,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pencatatan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sipil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,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statistik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,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kearsipan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tata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praja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pemerintahan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,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perencanaan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,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keuangan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,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pelaporan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pertanahan</a:t>
              </a:r>
              <a:endParaRPr lang="en-US" sz="15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endParaRPr lang="en-US" sz="15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xmlns="" id="{1ABB557B-96EB-4E3E-BB17-91DE18B28466}"/>
                </a:ext>
              </a:extLst>
            </p:cNvPr>
            <p:cNvCxnSpPr>
              <a:stCxn id="13" idx="2"/>
              <a:endCxn id="8" idx="0"/>
            </p:cNvCxnSpPr>
            <p:nvPr/>
          </p:nvCxnSpPr>
          <p:spPr>
            <a:xfrm rot="16200000" flipH="1">
              <a:off x="720618" y="2846511"/>
              <a:ext cx="342697" cy="101619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61">
            <a:extLst>
              <a:ext uri="{FF2B5EF4-FFF2-40B4-BE49-F238E27FC236}">
                <a16:creationId xmlns:a16="http://schemas.microsoft.com/office/drawing/2014/main" xmlns="" id="{10A416AF-85C1-40F8-AA69-8B5C458CA83C}"/>
              </a:ext>
            </a:extLst>
          </p:cNvPr>
          <p:cNvGrpSpPr>
            <a:grpSpLocks/>
          </p:cNvGrpSpPr>
          <p:nvPr/>
        </p:nvGrpSpPr>
        <p:grpSpPr bwMode="auto">
          <a:xfrm>
            <a:off x="2525746" y="2760024"/>
            <a:ext cx="2485450" cy="4063059"/>
            <a:chOff x="2523905" y="2760889"/>
            <a:chExt cx="2486701" cy="4061503"/>
          </a:xfrm>
        </p:grpSpPr>
        <p:sp>
          <p:nvSpPr>
            <p:cNvPr id="9" name="Content Placeholder 7">
              <a:extLst>
                <a:ext uri="{FF2B5EF4-FFF2-40B4-BE49-F238E27FC236}">
                  <a16:creationId xmlns:a16="http://schemas.microsoft.com/office/drawing/2014/main" xmlns="" id="{A5591FBE-2621-422D-BFD5-4290FE97D49F}"/>
                </a:ext>
              </a:extLst>
            </p:cNvPr>
            <p:cNvSpPr txBox="1">
              <a:spLocks/>
            </p:cNvSpPr>
            <p:nvPr/>
          </p:nvSpPr>
          <p:spPr>
            <a:xfrm>
              <a:off x="2523905" y="3136895"/>
              <a:ext cx="2486701" cy="3685497"/>
            </a:xfrm>
            <a:prstGeom prst="rect">
              <a:avLst/>
            </a:prstGeom>
            <a:noFill/>
          </p:spPr>
          <p:txBody>
            <a:bodyPr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None/>
                <a:defRPr/>
              </a:pPr>
              <a:r>
                <a:rPr lang="en-US" sz="1500" b="1" u="sng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Sub </a:t>
              </a:r>
              <a:r>
                <a:rPr lang="en-US" sz="1500" b="1" u="sng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Bidang</a:t>
              </a:r>
              <a:r>
                <a:rPr lang="en-US" sz="1500" b="1" u="sng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: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pendidikan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kesehatan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pekerjaan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umum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penataan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ruang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kawasan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permukiman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kehutanan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lingkungan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hidup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perhubungan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,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komunikasi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informatika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energi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sumber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daya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mineral;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endParaRPr lang="en-US" sz="15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pariwisata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endParaRPr lang="en-US" sz="15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21" name="Elbow Connector 20">
              <a:extLst>
                <a:ext uri="{FF2B5EF4-FFF2-40B4-BE49-F238E27FC236}">
                  <a16:creationId xmlns:a16="http://schemas.microsoft.com/office/drawing/2014/main" xmlns="" id="{49173151-423B-4C81-9382-0BFCC7D577CC}"/>
                </a:ext>
              </a:extLst>
            </p:cNvPr>
            <p:cNvCxnSpPr>
              <a:stCxn id="14" idx="2"/>
              <a:endCxn id="9" idx="0"/>
            </p:cNvCxnSpPr>
            <p:nvPr/>
          </p:nvCxnSpPr>
          <p:spPr>
            <a:xfrm rot="16200000" flipH="1">
              <a:off x="3523675" y="2893314"/>
              <a:ext cx="376006" cy="111155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62">
            <a:extLst>
              <a:ext uri="{FF2B5EF4-FFF2-40B4-BE49-F238E27FC236}">
                <a16:creationId xmlns:a16="http://schemas.microsoft.com/office/drawing/2014/main" xmlns="" id="{2876975B-49E1-4968-AEBC-1119BA942010}"/>
              </a:ext>
            </a:extLst>
          </p:cNvPr>
          <p:cNvGrpSpPr>
            <a:grpSpLocks/>
          </p:cNvGrpSpPr>
          <p:nvPr/>
        </p:nvGrpSpPr>
        <p:grpSpPr bwMode="auto">
          <a:xfrm>
            <a:off x="5066746" y="2760024"/>
            <a:ext cx="2585439" cy="4063059"/>
            <a:chOff x="5065949" y="2760886"/>
            <a:chExt cx="2586719" cy="4061506"/>
          </a:xfrm>
        </p:grpSpPr>
        <p:sp>
          <p:nvSpPr>
            <p:cNvPr id="10" name="Content Placeholder 3">
              <a:extLst>
                <a:ext uri="{FF2B5EF4-FFF2-40B4-BE49-F238E27FC236}">
                  <a16:creationId xmlns:a16="http://schemas.microsoft.com/office/drawing/2014/main" xmlns="" id="{97D3E197-C77F-4689-A0F0-7A5CD2BE8190}"/>
                </a:ext>
              </a:extLst>
            </p:cNvPr>
            <p:cNvSpPr txBox="1">
              <a:spLocks/>
            </p:cNvSpPr>
            <p:nvPr/>
          </p:nvSpPr>
          <p:spPr>
            <a:xfrm>
              <a:off x="5065949" y="3136892"/>
              <a:ext cx="2586719" cy="3685500"/>
            </a:xfrm>
            <a:prstGeom prst="rect">
              <a:avLst/>
            </a:prstGeom>
            <a:noFill/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None/>
                <a:defRPr/>
              </a:pPr>
              <a:r>
                <a:rPr lang="en-US" sz="1500" b="1" u="sng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Sub </a:t>
              </a:r>
              <a:r>
                <a:rPr lang="en-US" sz="1500" b="1" u="sng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Bidang</a:t>
              </a:r>
              <a:r>
                <a:rPr lang="en-US" sz="1500" b="1" u="sng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: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ketentraman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,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ketertiban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,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pelindungan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masyarakat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kebudayaan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kegamaan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kepemudaan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olah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raga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kelembagaan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masyarakat</a:t>
              </a:r>
              <a:endParaRPr lang="en-US" sz="15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endParaRPr lang="en-US" sz="15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25" name="Elbow Connector 24">
              <a:extLst>
                <a:ext uri="{FF2B5EF4-FFF2-40B4-BE49-F238E27FC236}">
                  <a16:creationId xmlns:a16="http://schemas.microsoft.com/office/drawing/2014/main" xmlns="" id="{F13C8A7F-0F3F-473E-B2E3-76C25A5764FE}"/>
                </a:ext>
              </a:extLst>
            </p:cNvPr>
            <p:cNvCxnSpPr>
              <a:stCxn id="15" idx="2"/>
              <a:endCxn id="10" idx="0"/>
            </p:cNvCxnSpPr>
            <p:nvPr/>
          </p:nvCxnSpPr>
          <p:spPr>
            <a:xfrm rot="16200000" flipH="1">
              <a:off x="6042684" y="2821062"/>
              <a:ext cx="376006" cy="255655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63">
            <a:extLst>
              <a:ext uri="{FF2B5EF4-FFF2-40B4-BE49-F238E27FC236}">
                <a16:creationId xmlns:a16="http://schemas.microsoft.com/office/drawing/2014/main" xmlns="" id="{7D8415EB-CDF9-4BD2-9C2C-4C9810893799}"/>
              </a:ext>
            </a:extLst>
          </p:cNvPr>
          <p:cNvGrpSpPr>
            <a:grpSpLocks/>
          </p:cNvGrpSpPr>
          <p:nvPr/>
        </p:nvGrpSpPr>
        <p:grpSpPr bwMode="auto">
          <a:xfrm>
            <a:off x="7723605" y="2760024"/>
            <a:ext cx="2406093" cy="4063059"/>
            <a:chOff x="7725238" y="2760888"/>
            <a:chExt cx="2405743" cy="4061504"/>
          </a:xfrm>
        </p:grpSpPr>
        <p:sp>
          <p:nvSpPr>
            <p:cNvPr id="11" name="Content Placeholder 5">
              <a:extLst>
                <a:ext uri="{FF2B5EF4-FFF2-40B4-BE49-F238E27FC236}">
                  <a16:creationId xmlns:a16="http://schemas.microsoft.com/office/drawing/2014/main" xmlns="" id="{A1CB6572-D90B-42B9-A043-F2C4105B8A17}"/>
                </a:ext>
              </a:extLst>
            </p:cNvPr>
            <p:cNvSpPr txBox="1">
              <a:spLocks/>
            </p:cNvSpPr>
            <p:nvPr/>
          </p:nvSpPr>
          <p:spPr>
            <a:xfrm>
              <a:off x="7725238" y="3136894"/>
              <a:ext cx="2405743" cy="3685498"/>
            </a:xfrm>
            <a:prstGeom prst="rect">
              <a:avLst/>
            </a:prstGeom>
            <a:noFill/>
          </p:spPr>
          <p:txBody>
            <a:bodyPr>
              <a:normAutofit fontScale="9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None/>
                <a:defRPr/>
              </a:pPr>
              <a:r>
                <a:rPr lang="en-US" sz="1600" b="1" u="sng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Sub </a:t>
              </a:r>
              <a:r>
                <a:rPr lang="en-US" sz="1600" b="1" u="sng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Bidang</a:t>
              </a:r>
              <a:r>
                <a:rPr lang="en-US" sz="1600" b="1" u="sng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:</a:t>
              </a:r>
              <a:endParaRPr lang="sv-SE" sz="1600" b="1" u="sng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sv-SE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kelautan dan perikanan;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sv-SE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pertanian dan peternakan;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sv-SE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peningkatan kapasitas aparatur Desa;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sv-SE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pemberdayaan perempuan, perlindungan anak dan keluarga;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sv-SE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koperasi, usaha mikro kecil dan menengah;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sv-SE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dukungan penanaman modal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sv-SE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perdagangan dan perindustrian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endParaRPr lang="en-US" sz="15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28" name="Elbow Connector 27">
              <a:extLst>
                <a:ext uri="{FF2B5EF4-FFF2-40B4-BE49-F238E27FC236}">
                  <a16:creationId xmlns:a16="http://schemas.microsoft.com/office/drawing/2014/main" xmlns="" id="{0E86CE44-BB85-4254-9F09-442D45A15D2D}"/>
                </a:ext>
              </a:extLst>
            </p:cNvPr>
            <p:cNvCxnSpPr>
              <a:stCxn id="16" idx="2"/>
              <a:endCxn id="11" idx="0"/>
            </p:cNvCxnSpPr>
            <p:nvPr/>
          </p:nvCxnSpPr>
          <p:spPr>
            <a:xfrm rot="16200000" flipH="1">
              <a:off x="8500484" y="2709269"/>
              <a:ext cx="376006" cy="479244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64">
            <a:extLst>
              <a:ext uri="{FF2B5EF4-FFF2-40B4-BE49-F238E27FC236}">
                <a16:creationId xmlns:a16="http://schemas.microsoft.com/office/drawing/2014/main" xmlns="" id="{6A4A5E0B-512E-4606-ABE9-D745A6E0F835}"/>
              </a:ext>
            </a:extLst>
          </p:cNvPr>
          <p:cNvGrpSpPr>
            <a:grpSpLocks/>
          </p:cNvGrpSpPr>
          <p:nvPr/>
        </p:nvGrpSpPr>
        <p:grpSpPr bwMode="auto">
          <a:xfrm>
            <a:off x="10183924" y="2760024"/>
            <a:ext cx="2008078" cy="4063052"/>
            <a:chOff x="10185270" y="2760247"/>
            <a:chExt cx="2008862" cy="4062145"/>
          </a:xfrm>
          <a:noFill/>
        </p:grpSpPr>
        <p:sp>
          <p:nvSpPr>
            <p:cNvPr id="12" name="Content Placeholder 3">
              <a:extLst>
                <a:ext uri="{FF2B5EF4-FFF2-40B4-BE49-F238E27FC236}">
                  <a16:creationId xmlns:a16="http://schemas.microsoft.com/office/drawing/2014/main" xmlns="" id="{E565CFC3-9079-46DF-8B7A-EC02357D50A9}"/>
                </a:ext>
              </a:extLst>
            </p:cNvPr>
            <p:cNvSpPr txBox="1">
              <a:spLocks/>
            </p:cNvSpPr>
            <p:nvPr/>
          </p:nvSpPr>
          <p:spPr>
            <a:xfrm>
              <a:off x="10185270" y="3137039"/>
              <a:ext cx="2008862" cy="3685353"/>
            </a:xfrm>
            <a:prstGeom prst="rect">
              <a:avLst/>
            </a:prstGeom>
            <a:grpFill/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None/>
                <a:defRPr/>
              </a:pPr>
              <a:r>
                <a:rPr lang="en-US" sz="1500" b="1" u="sng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Sub </a:t>
              </a:r>
              <a:r>
                <a:rPr lang="en-US" sz="1500" b="1" u="sng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Bidang</a:t>
              </a:r>
              <a:r>
                <a:rPr lang="en-US" sz="1500" b="1" u="sng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: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penanggulangan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bencana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keadaan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darurat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; 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keadaan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mendesak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.</a:t>
              </a:r>
            </a:p>
          </p:txBody>
        </p:sp>
        <p:cxnSp>
          <p:nvCxnSpPr>
            <p:cNvPr id="31" name="Elbow Connector 30">
              <a:extLst>
                <a:ext uri="{FF2B5EF4-FFF2-40B4-BE49-F238E27FC236}">
                  <a16:creationId xmlns:a16="http://schemas.microsoft.com/office/drawing/2014/main" xmlns="" id="{B695DCDA-D4F5-4086-94CF-BE2C104B40D9}"/>
                </a:ext>
              </a:extLst>
            </p:cNvPr>
            <p:cNvCxnSpPr>
              <a:stCxn id="17" idx="2"/>
              <a:endCxn id="12" idx="0"/>
            </p:cNvCxnSpPr>
            <p:nvPr/>
          </p:nvCxnSpPr>
          <p:spPr>
            <a:xfrm rot="16200000" flipH="1">
              <a:off x="10791103" y="2738443"/>
              <a:ext cx="376792" cy="420400"/>
            </a:xfrm>
            <a:prstGeom prst="bentConnector3">
              <a:avLst>
                <a:gd name="adj1" fmla="val 50000"/>
              </a:avLst>
            </a:prstGeom>
            <a:grpFill/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59">
            <a:extLst>
              <a:ext uri="{FF2B5EF4-FFF2-40B4-BE49-F238E27FC236}">
                <a16:creationId xmlns:a16="http://schemas.microsoft.com/office/drawing/2014/main" xmlns="" id="{17FC3A60-02A5-4516-8CF2-4CC9B3020078}"/>
              </a:ext>
            </a:extLst>
          </p:cNvPr>
          <p:cNvGrpSpPr>
            <a:grpSpLocks/>
          </p:cNvGrpSpPr>
          <p:nvPr/>
        </p:nvGrpSpPr>
        <p:grpSpPr bwMode="auto">
          <a:xfrm>
            <a:off x="167267" y="1001481"/>
            <a:ext cx="11744781" cy="1758543"/>
            <a:chOff x="197557" y="1001484"/>
            <a:chExt cx="11747703" cy="1759405"/>
          </a:xfrm>
        </p:grpSpPr>
        <p:sp>
          <p:nvSpPr>
            <p:cNvPr id="13" name="Text Placeholder 4">
              <a:extLst>
                <a:ext uri="{FF2B5EF4-FFF2-40B4-BE49-F238E27FC236}">
                  <a16:creationId xmlns:a16="http://schemas.microsoft.com/office/drawing/2014/main" xmlns="" id="{23B30698-910A-4452-AC7B-F64316A6A129}"/>
                </a:ext>
              </a:extLst>
            </p:cNvPr>
            <p:cNvSpPr txBox="1">
              <a:spLocks/>
            </p:cNvSpPr>
            <p:nvPr/>
          </p:nvSpPr>
          <p:spPr>
            <a:xfrm>
              <a:off x="197557" y="1422280"/>
              <a:ext cx="2154275" cy="1338609"/>
            </a:xfrm>
            <a:prstGeom prst="rect">
              <a:avLst/>
            </a:prstGeom>
            <a:solidFill>
              <a:srgbClr val="FF0000"/>
            </a:solidFill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  <a:defRPr/>
              </a:pPr>
              <a:r>
                <a:rPr lang="en-US" sz="1800" b="1" cap="small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Penyelenggaraan</a:t>
              </a:r>
              <a:r>
                <a:rPr lang="en-US" sz="1800" b="1" cap="small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800" b="1" cap="small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pemerintahan</a:t>
              </a:r>
              <a:r>
                <a:rPr lang="en-US" sz="1800" b="1" cap="small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800" b="1" cap="small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Desa</a:t>
              </a:r>
              <a:endParaRPr lang="en-US" sz="1800" b="1" cap="small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" name="Text Placeholder 6">
              <a:extLst>
                <a:ext uri="{FF2B5EF4-FFF2-40B4-BE49-F238E27FC236}">
                  <a16:creationId xmlns:a16="http://schemas.microsoft.com/office/drawing/2014/main" xmlns="" id="{1EB60635-1454-4B0D-8592-5A707529CB48}"/>
                </a:ext>
              </a:extLst>
            </p:cNvPr>
            <p:cNvSpPr txBox="1">
              <a:spLocks/>
            </p:cNvSpPr>
            <p:nvPr/>
          </p:nvSpPr>
          <p:spPr>
            <a:xfrm>
              <a:off x="2575673" y="1422280"/>
              <a:ext cx="2225713" cy="133860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  <a:defRPr/>
              </a:pPr>
              <a:r>
                <a:rPr lang="en-US" sz="1800" b="1" cap="small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Pelaksanaan</a:t>
              </a:r>
              <a:r>
                <a:rPr lang="en-US" sz="1800" b="1" cap="small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800" b="1" cap="small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pembangunan</a:t>
              </a:r>
              <a:r>
                <a:rPr lang="en-US" sz="1800" b="1" cap="small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800" b="1" cap="small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Desa</a:t>
              </a:r>
              <a:endParaRPr lang="en-US" sz="1800" b="1" cap="small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" name="Text Placeholder 2">
              <a:extLst>
                <a:ext uri="{FF2B5EF4-FFF2-40B4-BE49-F238E27FC236}">
                  <a16:creationId xmlns:a16="http://schemas.microsoft.com/office/drawing/2014/main" xmlns="" id="{054E398E-1BF1-4875-8A0E-7826707C0389}"/>
                </a:ext>
              </a:extLst>
            </p:cNvPr>
            <p:cNvSpPr txBox="1">
              <a:spLocks/>
            </p:cNvSpPr>
            <p:nvPr/>
          </p:nvSpPr>
          <p:spPr>
            <a:xfrm>
              <a:off x="5041104" y="1422280"/>
              <a:ext cx="2186025" cy="1338609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indent="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algn="ctr" defTabSz="1172027">
                <a:defRPr/>
              </a:pPr>
              <a:r>
                <a:rPr lang="en-US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Pembinaan</a:t>
              </a:r>
              <a:r>
                <a:rPr lang="en-US" b="1" cap="small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kemasyarakatan</a:t>
              </a:r>
              <a:r>
                <a:rPr lang="en-US" b="1" cap="small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Desa</a:t>
              </a:r>
              <a:endParaRPr lang="en-US" b="1" cap="small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6" name="Text Placeholder 4">
              <a:extLst>
                <a:ext uri="{FF2B5EF4-FFF2-40B4-BE49-F238E27FC236}">
                  <a16:creationId xmlns:a16="http://schemas.microsoft.com/office/drawing/2014/main" xmlns="" id="{4A2F04A5-FEEB-4BF0-A095-6236C4F8FF67}"/>
                </a:ext>
              </a:extLst>
            </p:cNvPr>
            <p:cNvSpPr txBox="1">
              <a:spLocks/>
            </p:cNvSpPr>
            <p:nvPr/>
          </p:nvSpPr>
          <p:spPr>
            <a:xfrm>
              <a:off x="7438270" y="1422280"/>
              <a:ext cx="2082836" cy="13386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indent="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algn="ctr" defTabSz="1172027">
                <a:defRPr/>
              </a:pPr>
              <a:r>
                <a:rPr lang="en-US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Pemberdayaan</a:t>
              </a:r>
              <a:r>
                <a:rPr lang="en-US" b="1" cap="small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masyarakat</a:t>
              </a:r>
              <a:r>
                <a:rPr lang="en-US" b="1" cap="small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Desa</a:t>
              </a:r>
              <a:endParaRPr lang="en-US" b="1" cap="small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B4E7A31C-9639-4F41-ABC9-801B96B3AE26}"/>
                </a:ext>
              </a:extLst>
            </p:cNvPr>
            <p:cNvSpPr/>
            <p:nvPr/>
          </p:nvSpPr>
          <p:spPr>
            <a:xfrm>
              <a:off x="9656045" y="1422280"/>
              <a:ext cx="2289215" cy="133860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72027">
                <a:lnSpc>
                  <a:spcPct val="90000"/>
                </a:lnSpc>
                <a:spcBef>
                  <a:spcPts val="1000"/>
                </a:spcBef>
                <a:defRPr/>
              </a:pPr>
              <a:r>
                <a:rPr lang="en-US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Penanggulangan</a:t>
              </a:r>
              <a:r>
                <a:rPr lang="en-US" b="1" cap="small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bencana</a:t>
              </a:r>
              <a:r>
                <a:rPr lang="en-US" b="1" cap="small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, </a:t>
              </a:r>
              <a:r>
                <a:rPr lang="en-US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keadaan</a:t>
              </a:r>
              <a:r>
                <a:rPr lang="en-US" b="1" cap="small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darurat</a:t>
              </a:r>
              <a:r>
                <a:rPr lang="en-US" b="1" cap="small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r>
                <a:rPr lang="en-US" b="1" cap="small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mendesak</a:t>
              </a:r>
              <a:r>
                <a:rPr lang="en-US" b="1" cap="small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Desa</a:t>
              </a:r>
              <a:endParaRPr lang="en-US" b="1" cap="small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4" name="Elbow Connector 33">
              <a:extLst>
                <a:ext uri="{FF2B5EF4-FFF2-40B4-BE49-F238E27FC236}">
                  <a16:creationId xmlns:a16="http://schemas.microsoft.com/office/drawing/2014/main" xmlns="" id="{631879C3-C400-478D-B56F-27AAE0635F47}"/>
                </a:ext>
              </a:extLst>
            </p:cNvPr>
            <p:cNvCxnSpPr>
              <a:endCxn id="13" idx="0"/>
            </p:cNvCxnSpPr>
            <p:nvPr/>
          </p:nvCxnSpPr>
          <p:spPr>
            <a:xfrm rot="5400000">
              <a:off x="3477338" y="-1201953"/>
              <a:ext cx="420796" cy="4827671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38" name="Elbow Connector 37">
              <a:extLst>
                <a:ext uri="{FF2B5EF4-FFF2-40B4-BE49-F238E27FC236}">
                  <a16:creationId xmlns:a16="http://schemas.microsoft.com/office/drawing/2014/main" xmlns="" id="{070CC737-684D-486D-B90E-7F0490BAA0D2}"/>
                </a:ext>
              </a:extLst>
            </p:cNvPr>
            <p:cNvCxnSpPr>
              <a:endCxn id="14" idx="0"/>
            </p:cNvCxnSpPr>
            <p:nvPr/>
          </p:nvCxnSpPr>
          <p:spPr>
            <a:xfrm rot="5400000">
              <a:off x="4700528" y="-10514"/>
              <a:ext cx="420796" cy="2444792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41" name="Elbow Connector 40">
              <a:extLst>
                <a:ext uri="{FF2B5EF4-FFF2-40B4-BE49-F238E27FC236}">
                  <a16:creationId xmlns:a16="http://schemas.microsoft.com/office/drawing/2014/main" xmlns="" id="{5C25AE64-85A1-4AE2-96B3-88CE73F41F65}"/>
                </a:ext>
              </a:extLst>
            </p:cNvPr>
            <p:cNvCxnSpPr>
              <a:endCxn id="15" idx="0"/>
            </p:cNvCxnSpPr>
            <p:nvPr/>
          </p:nvCxnSpPr>
          <p:spPr>
            <a:xfrm rot="5400000">
              <a:off x="5922924" y="1211882"/>
              <a:ext cx="420796" cy="0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44" name="Elbow Connector 43">
              <a:extLst>
                <a:ext uri="{FF2B5EF4-FFF2-40B4-BE49-F238E27FC236}">
                  <a16:creationId xmlns:a16="http://schemas.microsoft.com/office/drawing/2014/main" xmlns="" id="{D9FDAA33-BF82-4B3C-BB1F-16EF10497873}"/>
                </a:ext>
              </a:extLst>
            </p:cNvPr>
            <p:cNvCxnSpPr>
              <a:endCxn id="16" idx="0"/>
            </p:cNvCxnSpPr>
            <p:nvPr/>
          </p:nvCxnSpPr>
          <p:spPr>
            <a:xfrm rot="16200000" flipH="1">
              <a:off x="7096107" y="38699"/>
              <a:ext cx="420796" cy="2346366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47" name="Elbow Connector 46">
              <a:extLst>
                <a:ext uri="{FF2B5EF4-FFF2-40B4-BE49-F238E27FC236}">
                  <a16:creationId xmlns:a16="http://schemas.microsoft.com/office/drawing/2014/main" xmlns="" id="{AE45D961-532E-4071-BFC9-3619DB83081C}"/>
                </a:ext>
              </a:extLst>
            </p:cNvPr>
            <p:cNvCxnSpPr>
              <a:endCxn id="17" idx="0"/>
            </p:cNvCxnSpPr>
            <p:nvPr/>
          </p:nvCxnSpPr>
          <p:spPr>
            <a:xfrm rot="16200000" flipH="1">
              <a:off x="8256589" y="-1121783"/>
              <a:ext cx="420796" cy="4667331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16870347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xmlns="" id="{F0D222C7-4E71-44FE-BE05-D7807C606CBA}"/>
              </a:ext>
            </a:extLst>
          </p:cNvPr>
          <p:cNvSpPr txBox="1">
            <a:spLocks/>
          </p:cNvSpPr>
          <p:nvPr/>
        </p:nvSpPr>
        <p:spPr>
          <a:xfrm>
            <a:off x="-23189" y="333298"/>
            <a:ext cx="10509992" cy="936408"/>
          </a:xfrm>
          <a:prstGeom prst="rect">
            <a:avLst/>
          </a:prstGeom>
          <a:solidFill>
            <a:srgbClr val="FFC000">
              <a:alpha val="69000"/>
            </a:srgbClr>
          </a:solidFill>
        </p:spPr>
        <p:txBody>
          <a:bodyPr spcFirstLastPara="1" lIns="121869" tIns="121869" rIns="121869" bIns="121869" anchor="b">
            <a:normAutofit fontScale="82500" lnSpcReduction="10000"/>
          </a:bodyPr>
          <a:lstStyle>
            <a:lvl1pPr lvl="0" algn="ctr" defTabSz="1172261" rtl="0" eaLnBrk="1" latinLnBrk="0" hangingPunct="1">
              <a:spcBef>
                <a:spcPts val="0"/>
              </a:spcBef>
              <a:spcAft>
                <a:spcPts val="0"/>
              </a:spcAft>
              <a:buSzPts val="3000"/>
              <a:buNone/>
              <a:defRPr sz="5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 algn="l" fontAlgn="auto">
              <a:defRPr/>
            </a:pPr>
            <a:r>
              <a:rPr lang="en-US" sz="4799" dirty="0" err="1"/>
              <a:t>Kode</a:t>
            </a:r>
            <a:r>
              <a:rPr lang="en-US" sz="4799" dirty="0"/>
              <a:t> </a:t>
            </a:r>
            <a:r>
              <a:rPr lang="en-US" sz="4799" dirty="0" err="1"/>
              <a:t>Bidang</a:t>
            </a:r>
            <a:r>
              <a:rPr lang="en-US" sz="4799" dirty="0"/>
              <a:t>, Sub </a:t>
            </a:r>
            <a:r>
              <a:rPr lang="en-US" sz="4799" dirty="0" err="1"/>
              <a:t>Bidang</a:t>
            </a:r>
            <a:r>
              <a:rPr lang="en-US" sz="4799" dirty="0"/>
              <a:t>, </a:t>
            </a:r>
            <a:r>
              <a:rPr lang="en-US" sz="4799" dirty="0" err="1"/>
              <a:t>dan</a:t>
            </a:r>
            <a:r>
              <a:rPr lang="en-US" sz="4799" dirty="0"/>
              <a:t> </a:t>
            </a:r>
            <a:r>
              <a:rPr lang="en-US" sz="4799" dirty="0" err="1"/>
              <a:t>Kegiatan</a:t>
            </a:r>
            <a:endParaRPr lang="en-US" sz="4499" dirty="0"/>
          </a:p>
        </p:txBody>
      </p:sp>
      <p:grpSp>
        <p:nvGrpSpPr>
          <p:cNvPr id="2" name="Group 58">
            <a:extLst>
              <a:ext uri="{FF2B5EF4-FFF2-40B4-BE49-F238E27FC236}">
                <a16:creationId xmlns:a16="http://schemas.microsoft.com/office/drawing/2014/main" xmlns="" id="{93443127-913F-4904-ADEC-834514D3D5B7}"/>
              </a:ext>
            </a:extLst>
          </p:cNvPr>
          <p:cNvGrpSpPr>
            <a:grpSpLocks/>
          </p:cNvGrpSpPr>
          <p:nvPr/>
        </p:nvGrpSpPr>
        <p:grpSpPr bwMode="auto">
          <a:xfrm>
            <a:off x="4163667" y="1879165"/>
            <a:ext cx="3367895" cy="2374350"/>
            <a:chOff x="4162126" y="1880046"/>
            <a:chExt cx="3370284" cy="237264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xmlns="" id="{44C86ECF-57F7-4234-A8B1-D4A49EE15021}"/>
                </a:ext>
              </a:extLst>
            </p:cNvPr>
            <p:cNvSpPr/>
            <p:nvPr/>
          </p:nvSpPr>
          <p:spPr>
            <a:xfrm>
              <a:off x="4252657" y="3454934"/>
              <a:ext cx="856071" cy="79775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72027">
                <a:defRPr/>
              </a:pPr>
              <a:r>
                <a:rPr lang="en-US" sz="4799" dirty="0">
                  <a:solidFill>
                    <a:schemeClr val="tx1"/>
                  </a:solidFill>
                </a:rPr>
                <a:t>X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65DF2CCC-4AFE-4164-8F19-FB67C12A4F74}"/>
                </a:ext>
              </a:extLst>
            </p:cNvPr>
            <p:cNvSpPr/>
            <p:nvPr/>
          </p:nvSpPr>
          <p:spPr>
            <a:xfrm>
              <a:off x="5291378" y="3454934"/>
              <a:ext cx="856071" cy="79775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72027">
                <a:defRPr/>
              </a:pPr>
              <a:r>
                <a:rPr lang="en-US" sz="4799" dirty="0">
                  <a:solidFill>
                    <a:schemeClr val="tx1"/>
                  </a:solidFill>
                </a:rPr>
                <a:t>X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D01B17EC-8679-453C-818F-94EBF7A41716}"/>
                </a:ext>
              </a:extLst>
            </p:cNvPr>
            <p:cNvSpPr/>
            <p:nvPr/>
          </p:nvSpPr>
          <p:spPr>
            <a:xfrm>
              <a:off x="6328510" y="3454934"/>
              <a:ext cx="1048250" cy="79775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72027">
                <a:defRPr/>
              </a:pPr>
              <a:r>
                <a:rPr lang="en-US" sz="3999" dirty="0">
                  <a:solidFill>
                    <a:schemeClr val="tx1"/>
                  </a:solidFill>
                </a:rPr>
                <a:t>XX</a:t>
              </a:r>
            </a:p>
          </p:txBody>
        </p:sp>
        <p:sp>
          <p:nvSpPr>
            <p:cNvPr id="37910" name="TextBox 6">
              <a:extLst>
                <a:ext uri="{FF2B5EF4-FFF2-40B4-BE49-F238E27FC236}">
                  <a16:creationId xmlns:a16="http://schemas.microsoft.com/office/drawing/2014/main" xmlns="" id="{58452001-97E3-47E0-AD47-E57918BAAD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2126" y="2467428"/>
              <a:ext cx="1145390" cy="461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id-ID" sz="2400">
                  <a:latin typeface="Arial" panose="020B0604020202020204" pitchFamily="34" charset="0"/>
                  <a:ea typeface="MS PGothic" panose="020B0600070205080204" pitchFamily="34" charset="-128"/>
                </a:rPr>
                <a:t>Bidang</a:t>
              </a:r>
            </a:p>
          </p:txBody>
        </p:sp>
        <p:sp>
          <p:nvSpPr>
            <p:cNvPr id="37911" name="TextBox 7">
              <a:extLst>
                <a:ext uri="{FF2B5EF4-FFF2-40B4-BE49-F238E27FC236}">
                  <a16:creationId xmlns:a16="http://schemas.microsoft.com/office/drawing/2014/main" xmlns="" id="{3F185CC4-B9B5-4C24-B143-756C94F781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2997" y="1880046"/>
              <a:ext cx="1778866" cy="461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id-ID" sz="2400">
                  <a:latin typeface="Arial" panose="020B0604020202020204" pitchFamily="34" charset="0"/>
                  <a:ea typeface="MS PGothic" panose="020B0600070205080204" pitchFamily="34" charset="-128"/>
                </a:rPr>
                <a:t>Sub Bidang</a:t>
              </a:r>
            </a:p>
          </p:txBody>
        </p:sp>
        <p:sp>
          <p:nvSpPr>
            <p:cNvPr id="37912" name="TextBox 8">
              <a:extLst>
                <a:ext uri="{FF2B5EF4-FFF2-40B4-BE49-F238E27FC236}">
                  <a16:creationId xmlns:a16="http://schemas.microsoft.com/office/drawing/2014/main" xmlns="" id="{14549B9E-9D5D-4260-95BB-9D03E2FC05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30422" y="2467428"/>
              <a:ext cx="1401988" cy="461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id-ID" sz="2400">
                  <a:latin typeface="Arial" panose="020B0604020202020204" pitchFamily="34" charset="0"/>
                  <a:ea typeface="MS PGothic" panose="020B0600070205080204" pitchFamily="34" charset="-128"/>
                </a:rPr>
                <a:t>Kegiatan</a:t>
              </a:r>
            </a:p>
          </p:txBody>
        </p:sp>
        <p:cxnSp>
          <p:nvCxnSpPr>
            <p:cNvPr id="34" name="Elbow Connector 33">
              <a:extLst>
                <a:ext uri="{FF2B5EF4-FFF2-40B4-BE49-F238E27FC236}">
                  <a16:creationId xmlns:a16="http://schemas.microsoft.com/office/drawing/2014/main" xmlns="" id="{29E00E30-05DA-44E3-B3C1-96EAF1DA6E3C}"/>
                </a:ext>
              </a:extLst>
            </p:cNvPr>
            <p:cNvCxnSpPr>
              <a:stCxn id="37910" idx="2"/>
              <a:endCxn id="28" idx="0"/>
            </p:cNvCxnSpPr>
            <p:nvPr/>
          </p:nvCxnSpPr>
          <p:spPr>
            <a:xfrm rot="5400000">
              <a:off x="4444419" y="3163864"/>
              <a:ext cx="526548" cy="55590"/>
            </a:xfrm>
            <a:prstGeom prst="bentConnector3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Elbow Connector 34">
              <a:extLst>
                <a:ext uri="{FF2B5EF4-FFF2-40B4-BE49-F238E27FC236}">
                  <a16:creationId xmlns:a16="http://schemas.microsoft.com/office/drawing/2014/main" xmlns="" id="{61614F29-D58A-47F7-8C4E-3B4234311472}"/>
                </a:ext>
              </a:extLst>
            </p:cNvPr>
            <p:cNvCxnSpPr>
              <a:stCxn id="37911" idx="2"/>
              <a:endCxn id="29" idx="0"/>
            </p:cNvCxnSpPr>
            <p:nvPr/>
          </p:nvCxnSpPr>
          <p:spPr>
            <a:xfrm rot="5400000">
              <a:off x="5213555" y="2846633"/>
              <a:ext cx="1113364" cy="103237"/>
            </a:xfrm>
            <a:prstGeom prst="bentConnector3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Elbow Connector 35">
              <a:extLst>
                <a:ext uri="{FF2B5EF4-FFF2-40B4-BE49-F238E27FC236}">
                  <a16:creationId xmlns:a16="http://schemas.microsoft.com/office/drawing/2014/main" xmlns="" id="{3C5B65F1-216F-482E-B6F8-2716ECB57A99}"/>
                </a:ext>
              </a:extLst>
            </p:cNvPr>
            <p:cNvCxnSpPr>
              <a:stCxn id="37912" idx="2"/>
              <a:endCxn id="30" idx="0"/>
            </p:cNvCxnSpPr>
            <p:nvPr/>
          </p:nvCxnSpPr>
          <p:spPr>
            <a:xfrm rot="16200000" flipH="1">
              <a:off x="6579038" y="3181336"/>
              <a:ext cx="526548" cy="20647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52">
            <a:extLst>
              <a:ext uri="{FF2B5EF4-FFF2-40B4-BE49-F238E27FC236}">
                <a16:creationId xmlns:a16="http://schemas.microsoft.com/office/drawing/2014/main" xmlns="" id="{44792914-F309-498D-909C-CA4389EAE0F9}"/>
              </a:ext>
            </a:extLst>
          </p:cNvPr>
          <p:cNvGrpSpPr>
            <a:grpSpLocks/>
          </p:cNvGrpSpPr>
          <p:nvPr/>
        </p:nvGrpSpPr>
        <p:grpSpPr bwMode="auto">
          <a:xfrm>
            <a:off x="337091" y="1568087"/>
            <a:ext cx="4343981" cy="2685428"/>
            <a:chOff x="334689" y="1567856"/>
            <a:chExt cx="4345376" cy="2684833"/>
          </a:xfrm>
        </p:grpSpPr>
        <p:sp>
          <p:nvSpPr>
            <p:cNvPr id="37905" name="Rectangle 18">
              <a:extLst>
                <a:ext uri="{FF2B5EF4-FFF2-40B4-BE49-F238E27FC236}">
                  <a16:creationId xmlns:a16="http://schemas.microsoft.com/office/drawing/2014/main" xmlns="" id="{3316A05D-216B-47FB-A11D-3699C2F84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689" y="1567856"/>
              <a:ext cx="3541486" cy="230843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id-ID" sz="1800"/>
                <a:t>1 Penyelenggaraan pemerintahan Desa;</a:t>
              </a:r>
            </a:p>
            <a:p>
              <a:pPr eaLnBrk="1" hangingPunct="1"/>
              <a:r>
                <a:rPr lang="en-US" altLang="id-ID" sz="1800"/>
                <a:t>2 Pelaksanaan pembangunan Desa;</a:t>
              </a:r>
            </a:p>
            <a:p>
              <a:pPr eaLnBrk="1" hangingPunct="1"/>
              <a:r>
                <a:rPr lang="en-US" altLang="id-ID" sz="1800"/>
                <a:t>3 Pembinaan kemasyarakatan Desa;</a:t>
              </a:r>
            </a:p>
            <a:p>
              <a:pPr eaLnBrk="1" hangingPunct="1"/>
              <a:r>
                <a:rPr lang="en-US" altLang="id-ID" sz="1800"/>
                <a:t>4 Pemberdayaan masyarakat Desa; </a:t>
              </a:r>
            </a:p>
            <a:p>
              <a:pPr eaLnBrk="1" hangingPunct="1"/>
              <a:r>
                <a:rPr lang="en-US" altLang="id-ID" sz="1800"/>
                <a:t>5 Penanggulangan bencana, keadaan darurat dan mendesak Desa</a:t>
              </a:r>
            </a:p>
          </p:txBody>
        </p:sp>
        <p:cxnSp>
          <p:nvCxnSpPr>
            <p:cNvPr id="39" name="Elbow Connector 38">
              <a:extLst>
                <a:ext uri="{FF2B5EF4-FFF2-40B4-BE49-F238E27FC236}">
                  <a16:creationId xmlns:a16="http://schemas.microsoft.com/office/drawing/2014/main" xmlns="" id="{93E83D55-F2AC-4833-9135-6AE644CB9C6E}"/>
                </a:ext>
              </a:extLst>
            </p:cNvPr>
            <p:cNvCxnSpPr>
              <a:stCxn id="28" idx="2"/>
              <a:endCxn id="37905" idx="3"/>
            </p:cNvCxnSpPr>
            <p:nvPr/>
          </p:nvCxnSpPr>
          <p:spPr>
            <a:xfrm rot="5400000" flipH="1">
              <a:off x="3512770" y="3085394"/>
              <a:ext cx="1531243" cy="803347"/>
            </a:xfrm>
            <a:prstGeom prst="bentConnector4">
              <a:avLst>
                <a:gd name="adj1" fmla="val -14936"/>
                <a:gd name="adj2" fmla="val 76605"/>
              </a:avLst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54">
            <a:extLst>
              <a:ext uri="{FF2B5EF4-FFF2-40B4-BE49-F238E27FC236}">
                <a16:creationId xmlns:a16="http://schemas.microsoft.com/office/drawing/2014/main" xmlns="" id="{BC518149-FF0B-4052-96E7-FDDD64CE25DF}"/>
              </a:ext>
            </a:extLst>
          </p:cNvPr>
          <p:cNvGrpSpPr>
            <a:grpSpLocks/>
          </p:cNvGrpSpPr>
          <p:nvPr/>
        </p:nvGrpSpPr>
        <p:grpSpPr bwMode="auto">
          <a:xfrm>
            <a:off x="6850682" y="4117022"/>
            <a:ext cx="2226747" cy="1477621"/>
            <a:chOff x="6851450" y="4116610"/>
            <a:chExt cx="2227000" cy="1477328"/>
          </a:xfrm>
        </p:grpSpPr>
        <p:sp>
          <p:nvSpPr>
            <p:cNvPr id="37903" name="Rectangle 23">
              <a:extLst>
                <a:ext uri="{FF2B5EF4-FFF2-40B4-BE49-F238E27FC236}">
                  <a16:creationId xmlns:a16="http://schemas.microsoft.com/office/drawing/2014/main" xmlns="" id="{76E172F9-A7E0-4FC2-8BA5-C50BA848B6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4688" y="4116610"/>
              <a:ext cx="1523762" cy="14773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id-ID" sz="1400"/>
                <a:t>Sesuai dengan masing-masing Sub bidang</a:t>
              </a:r>
            </a:p>
            <a:p>
              <a:pPr eaLnBrk="1" hangingPunct="1"/>
              <a:r>
                <a:rPr lang="en-US" altLang="id-ID" sz="1600"/>
                <a:t>01 …….;</a:t>
              </a:r>
            </a:p>
            <a:p>
              <a:pPr eaLnBrk="1" hangingPunct="1"/>
              <a:r>
                <a:rPr lang="en-US" altLang="id-ID" sz="1600"/>
                <a:t>02 ……;</a:t>
              </a:r>
            </a:p>
            <a:p>
              <a:pPr eaLnBrk="1" hangingPunct="1"/>
              <a:r>
                <a:rPr lang="en-US" altLang="id-ID" sz="1600"/>
                <a:t>……………</a:t>
              </a:r>
            </a:p>
          </p:txBody>
        </p:sp>
        <p:cxnSp>
          <p:nvCxnSpPr>
            <p:cNvPr id="42" name="Elbow Connector 41">
              <a:extLst>
                <a:ext uri="{FF2B5EF4-FFF2-40B4-BE49-F238E27FC236}">
                  <a16:creationId xmlns:a16="http://schemas.microsoft.com/office/drawing/2014/main" xmlns="" id="{A4186001-A2CD-432C-8CDE-9425EA197C3A}"/>
                </a:ext>
              </a:extLst>
            </p:cNvPr>
            <p:cNvCxnSpPr>
              <a:stCxn id="30" idx="2"/>
              <a:endCxn id="37903" idx="1"/>
            </p:cNvCxnSpPr>
            <p:nvPr/>
          </p:nvCxnSpPr>
          <p:spPr>
            <a:xfrm rot="16200000" flipH="1">
              <a:off x="6902337" y="4202189"/>
              <a:ext cx="601404" cy="703179"/>
            </a:xfrm>
            <a:prstGeom prst="bentConnector2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56">
            <a:extLst>
              <a:ext uri="{FF2B5EF4-FFF2-40B4-BE49-F238E27FC236}">
                <a16:creationId xmlns:a16="http://schemas.microsoft.com/office/drawing/2014/main" xmlns="" id="{F19404B0-D86B-4C31-BB77-7441F5114F79}"/>
              </a:ext>
            </a:extLst>
          </p:cNvPr>
          <p:cNvGrpSpPr>
            <a:grpSpLocks/>
          </p:cNvGrpSpPr>
          <p:nvPr/>
        </p:nvGrpSpPr>
        <p:grpSpPr bwMode="auto">
          <a:xfrm>
            <a:off x="6850682" y="4253515"/>
            <a:ext cx="2226747" cy="2458469"/>
            <a:chOff x="6851451" y="4252684"/>
            <a:chExt cx="2226999" cy="2458956"/>
          </a:xfrm>
        </p:grpSpPr>
        <p:sp>
          <p:nvSpPr>
            <p:cNvPr id="37901" name="Rectangle 24">
              <a:extLst>
                <a:ext uri="{FF2B5EF4-FFF2-40B4-BE49-F238E27FC236}">
                  <a16:creationId xmlns:a16="http://schemas.microsoft.com/office/drawing/2014/main" xmlns="" id="{0FAB5468-C231-4F88-BB9E-E6891B194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4687" y="5634422"/>
              <a:ext cx="1523763" cy="107721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id-ID" sz="1600"/>
                <a:t>90</a:t>
              </a:r>
            </a:p>
            <a:p>
              <a:pPr eaLnBrk="1" hangingPunct="1"/>
              <a:r>
                <a:rPr lang="en-US" altLang="id-ID" sz="1600"/>
                <a:t>91</a:t>
              </a:r>
              <a:br>
                <a:rPr lang="en-US" altLang="id-ID" sz="1600"/>
              </a:br>
              <a:r>
                <a:rPr lang="en-US" altLang="id-ID" sz="1600"/>
                <a:t>….</a:t>
              </a:r>
              <a:br>
                <a:rPr lang="en-US" altLang="id-ID" sz="1600"/>
              </a:br>
              <a:r>
                <a:rPr lang="en-US" altLang="id-ID" sz="1600"/>
                <a:t>99</a:t>
              </a:r>
            </a:p>
          </p:txBody>
        </p:sp>
        <p:cxnSp>
          <p:nvCxnSpPr>
            <p:cNvPr id="45" name="Elbow Connector 44">
              <a:extLst>
                <a:ext uri="{FF2B5EF4-FFF2-40B4-BE49-F238E27FC236}">
                  <a16:creationId xmlns:a16="http://schemas.microsoft.com/office/drawing/2014/main" xmlns="" id="{6BA2241F-D7C0-40C1-B25A-9DBCB644C053}"/>
                </a:ext>
              </a:extLst>
            </p:cNvPr>
            <p:cNvCxnSpPr>
              <a:stCxn id="30" idx="2"/>
              <a:endCxn id="37901" idx="1"/>
            </p:cNvCxnSpPr>
            <p:nvPr/>
          </p:nvCxnSpPr>
          <p:spPr>
            <a:xfrm rot="16200000" flipH="1">
              <a:off x="6242635" y="4861500"/>
              <a:ext cx="1920811" cy="703179"/>
            </a:xfrm>
            <a:prstGeom prst="bentConnector2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7">
            <a:extLst>
              <a:ext uri="{FF2B5EF4-FFF2-40B4-BE49-F238E27FC236}">
                <a16:creationId xmlns:a16="http://schemas.microsoft.com/office/drawing/2014/main" xmlns="" id="{63BC9BD0-B0F7-417F-9EC1-098B835E3FFC}"/>
              </a:ext>
            </a:extLst>
          </p:cNvPr>
          <p:cNvGrpSpPr>
            <a:grpSpLocks/>
          </p:cNvGrpSpPr>
          <p:nvPr/>
        </p:nvGrpSpPr>
        <p:grpSpPr bwMode="auto">
          <a:xfrm>
            <a:off x="9077429" y="5345462"/>
            <a:ext cx="2640989" cy="1322082"/>
            <a:chOff x="9078448" y="5344659"/>
            <a:chExt cx="2641356" cy="1323439"/>
          </a:xfrm>
        </p:grpSpPr>
        <p:sp>
          <p:nvSpPr>
            <p:cNvPr id="37899" name="Rectangle 33">
              <a:extLst>
                <a:ext uri="{FF2B5EF4-FFF2-40B4-BE49-F238E27FC236}">
                  <a16:creationId xmlns:a16="http://schemas.microsoft.com/office/drawing/2014/main" xmlns="" id="{C05D680F-42EE-4AF2-85FD-DD0020336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13877" y="5344659"/>
              <a:ext cx="2205927" cy="132343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id-ID" sz="1600"/>
                <a:t>Kegiatan yang dimulai dengan kode 9 adalah kegiatan lain-lain yang menjadi kewenangan Kota/Kabupaten</a:t>
              </a:r>
            </a:p>
          </p:txBody>
        </p:sp>
        <p:cxnSp>
          <p:nvCxnSpPr>
            <p:cNvPr id="48" name="Elbow Connector 47">
              <a:extLst>
                <a:ext uri="{FF2B5EF4-FFF2-40B4-BE49-F238E27FC236}">
                  <a16:creationId xmlns:a16="http://schemas.microsoft.com/office/drawing/2014/main" xmlns="" id="{6B054026-8291-4A50-9758-4ADB7D2F1A0C}"/>
                </a:ext>
              </a:extLst>
            </p:cNvPr>
            <p:cNvCxnSpPr>
              <a:stCxn id="37901" idx="3"/>
              <a:endCxn id="37899" idx="1"/>
            </p:cNvCxnSpPr>
            <p:nvPr/>
          </p:nvCxnSpPr>
          <p:spPr>
            <a:xfrm flipV="1">
              <a:off x="9078448" y="6007173"/>
              <a:ext cx="434935" cy="165231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53">
            <a:extLst>
              <a:ext uri="{FF2B5EF4-FFF2-40B4-BE49-F238E27FC236}">
                <a16:creationId xmlns:a16="http://schemas.microsoft.com/office/drawing/2014/main" xmlns="" id="{DBE1C7F1-DCBE-476F-AA90-34D040333CD9}"/>
              </a:ext>
            </a:extLst>
          </p:cNvPr>
          <p:cNvGrpSpPr>
            <a:grpSpLocks/>
          </p:cNvGrpSpPr>
          <p:nvPr/>
        </p:nvGrpSpPr>
        <p:grpSpPr bwMode="auto">
          <a:xfrm>
            <a:off x="4974692" y="4396358"/>
            <a:ext cx="1488730" cy="1896624"/>
            <a:chOff x="4985424" y="4252685"/>
            <a:chExt cx="1488186" cy="1897520"/>
          </a:xfrm>
        </p:grpSpPr>
        <p:sp>
          <p:nvSpPr>
            <p:cNvPr id="37897" name="Rectangle 42">
              <a:extLst>
                <a:ext uri="{FF2B5EF4-FFF2-40B4-BE49-F238E27FC236}">
                  <a16:creationId xmlns:a16="http://schemas.microsoft.com/office/drawing/2014/main" xmlns="" id="{4CD04F97-8CC1-4B14-A597-947A8621EC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5424" y="4672877"/>
              <a:ext cx="1488186" cy="14773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id-ID" sz="1400"/>
                <a:t>Sesuai dengan masing-masing rincian bidang</a:t>
              </a:r>
            </a:p>
            <a:p>
              <a:pPr eaLnBrk="1" hangingPunct="1"/>
              <a:r>
                <a:rPr lang="en-US" altLang="id-ID" sz="1600"/>
                <a:t>1 …….</a:t>
              </a:r>
            </a:p>
            <a:p>
              <a:pPr eaLnBrk="1" hangingPunct="1"/>
              <a:r>
                <a:rPr lang="en-US" altLang="id-ID" sz="1600"/>
                <a:t>2 ……</a:t>
              </a:r>
            </a:p>
            <a:p>
              <a:pPr eaLnBrk="1" hangingPunct="1"/>
              <a:r>
                <a:rPr lang="en-US" altLang="id-ID" sz="1600"/>
                <a:t>……………</a:t>
              </a:r>
            </a:p>
          </p:txBody>
        </p:sp>
        <p:cxnSp>
          <p:nvCxnSpPr>
            <p:cNvPr id="51" name="Elbow Connector 50">
              <a:extLst>
                <a:ext uri="{FF2B5EF4-FFF2-40B4-BE49-F238E27FC236}">
                  <a16:creationId xmlns:a16="http://schemas.microsoft.com/office/drawing/2014/main" xmlns="" id="{607C2330-7DBB-4750-AC18-58E61003C9E3}"/>
                </a:ext>
              </a:extLst>
            </p:cNvPr>
            <p:cNvCxnSpPr>
              <a:stCxn id="29" idx="2"/>
              <a:endCxn id="37897" idx="0"/>
            </p:cNvCxnSpPr>
            <p:nvPr/>
          </p:nvCxnSpPr>
          <p:spPr>
            <a:xfrm rot="16200000" flipH="1">
              <a:off x="5513569" y="4457527"/>
              <a:ext cx="420789" cy="11105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151591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hape 494">
            <a:extLst>
              <a:ext uri="{FF2B5EF4-FFF2-40B4-BE49-F238E27FC236}">
                <a16:creationId xmlns:a16="http://schemas.microsoft.com/office/drawing/2014/main" xmlns="" id="{F903CA30-39B8-4E6B-BC37-B1BEB1FC6BD0}"/>
              </a:ext>
            </a:extLst>
          </p:cNvPr>
          <p:cNvSpPr>
            <a:spLocks/>
          </p:cNvSpPr>
          <p:nvPr/>
        </p:nvSpPr>
        <p:spPr bwMode="auto">
          <a:xfrm>
            <a:off x="3554507" y="1512141"/>
            <a:ext cx="5689870" cy="4431274"/>
          </a:xfrm>
          <a:custGeom>
            <a:avLst/>
            <a:gdLst>
              <a:gd name="T0" fmla="*/ 2147483647 w 143434"/>
              <a:gd name="T1" fmla="*/ 2147483647 h 111665"/>
              <a:gd name="T2" fmla="*/ 2147483647 w 143434"/>
              <a:gd name="T3" fmla="*/ 2147483647 h 111665"/>
              <a:gd name="T4" fmla="*/ 2147483647 w 143434"/>
              <a:gd name="T5" fmla="*/ 2147483647 h 111665"/>
              <a:gd name="T6" fmla="*/ 2147483647 w 143434"/>
              <a:gd name="T7" fmla="*/ 2147483647 h 111665"/>
              <a:gd name="T8" fmla="*/ 2147483647 w 143434"/>
              <a:gd name="T9" fmla="*/ 2147483647 h 111665"/>
              <a:gd name="T10" fmla="*/ 2147483647 w 143434"/>
              <a:gd name="T11" fmla="*/ 2147483647 h 111665"/>
              <a:gd name="T12" fmla="*/ 2147483647 w 143434"/>
              <a:gd name="T13" fmla="*/ 2147483647 h 111665"/>
              <a:gd name="T14" fmla="*/ 2147483647 w 143434"/>
              <a:gd name="T15" fmla="*/ 2147483647 h 111665"/>
              <a:gd name="T16" fmla="*/ 2147483647 w 143434"/>
              <a:gd name="T17" fmla="*/ 2147483647 h 111665"/>
              <a:gd name="T18" fmla="*/ 2147483647 w 143434"/>
              <a:gd name="T19" fmla="*/ 2147483647 h 111665"/>
              <a:gd name="T20" fmla="*/ 2147483647 w 143434"/>
              <a:gd name="T21" fmla="*/ 2147483647 h 111665"/>
              <a:gd name="T22" fmla="*/ 2147483647 w 143434"/>
              <a:gd name="T23" fmla="*/ 2147483647 h 111665"/>
              <a:gd name="T24" fmla="*/ 2147483647 w 143434"/>
              <a:gd name="T25" fmla="*/ 2147483647 h 111665"/>
              <a:gd name="T26" fmla="*/ 2147483647 w 143434"/>
              <a:gd name="T27" fmla="*/ 2147483647 h 111665"/>
              <a:gd name="T28" fmla="*/ 2147483647 w 143434"/>
              <a:gd name="T29" fmla="*/ 2147483647 h 111665"/>
              <a:gd name="T30" fmla="*/ 2147483647 w 143434"/>
              <a:gd name="T31" fmla="*/ 2147483647 h 111665"/>
              <a:gd name="T32" fmla="*/ 2147483647 w 143434"/>
              <a:gd name="T33" fmla="*/ 2147483647 h 111665"/>
              <a:gd name="T34" fmla="*/ 2147483647 w 143434"/>
              <a:gd name="T35" fmla="*/ 2147483647 h 111665"/>
              <a:gd name="T36" fmla="*/ 2147483647 w 143434"/>
              <a:gd name="T37" fmla="*/ 2147483647 h 111665"/>
              <a:gd name="T38" fmla="*/ 2147483647 w 143434"/>
              <a:gd name="T39" fmla="*/ 2147483647 h 111665"/>
              <a:gd name="T40" fmla="*/ 2147483647 w 143434"/>
              <a:gd name="T41" fmla="*/ 2147483647 h 111665"/>
              <a:gd name="T42" fmla="*/ 2147483647 w 143434"/>
              <a:gd name="T43" fmla="*/ 2147483647 h 111665"/>
              <a:gd name="T44" fmla="*/ 2147483647 w 143434"/>
              <a:gd name="T45" fmla="*/ 2147483647 h 111665"/>
              <a:gd name="T46" fmla="*/ 2147483647 w 143434"/>
              <a:gd name="T47" fmla="*/ 2147483647 h 111665"/>
              <a:gd name="T48" fmla="*/ 2147483647 w 143434"/>
              <a:gd name="T49" fmla="*/ 2147483647 h 111665"/>
              <a:gd name="T50" fmla="*/ 2147483647 w 143434"/>
              <a:gd name="T51" fmla="*/ 2147483647 h 111665"/>
              <a:gd name="T52" fmla="*/ 2147483647 w 143434"/>
              <a:gd name="T53" fmla="*/ 2147483647 h 111665"/>
              <a:gd name="T54" fmla="*/ 2147483647 w 143434"/>
              <a:gd name="T55" fmla="*/ 2147483647 h 111665"/>
              <a:gd name="T56" fmla="*/ 2147483647 w 143434"/>
              <a:gd name="T57" fmla="*/ 2147483647 h 111665"/>
              <a:gd name="T58" fmla="*/ 2147483647 w 143434"/>
              <a:gd name="T59" fmla="*/ 2147483647 h 111665"/>
              <a:gd name="T60" fmla="*/ 2147483647 w 143434"/>
              <a:gd name="T61" fmla="*/ 2147483647 h 111665"/>
              <a:gd name="T62" fmla="*/ 2147483647 w 143434"/>
              <a:gd name="T63" fmla="*/ 2147483647 h 111665"/>
              <a:gd name="T64" fmla="*/ 2147483647 w 143434"/>
              <a:gd name="T65" fmla="*/ 2147483647 h 111665"/>
              <a:gd name="T66" fmla="*/ 2147483647 w 143434"/>
              <a:gd name="T67" fmla="*/ 2147483647 h 111665"/>
              <a:gd name="T68" fmla="*/ 2147483647 w 143434"/>
              <a:gd name="T69" fmla="*/ 2147483647 h 111665"/>
              <a:gd name="T70" fmla="*/ 2147483647 w 143434"/>
              <a:gd name="T71" fmla="*/ 2147483647 h 111665"/>
              <a:gd name="T72" fmla="*/ 2147483647 w 143434"/>
              <a:gd name="T73" fmla="*/ 2147483647 h 111665"/>
              <a:gd name="T74" fmla="*/ 2147483647 w 143434"/>
              <a:gd name="T75" fmla="*/ 2147483647 h 111665"/>
              <a:gd name="T76" fmla="*/ 2147483647 w 143434"/>
              <a:gd name="T77" fmla="*/ 2147483647 h 111665"/>
              <a:gd name="T78" fmla="*/ 2147483647 w 143434"/>
              <a:gd name="T79" fmla="*/ 2147483647 h 111665"/>
              <a:gd name="T80" fmla="*/ 2147483647 w 143434"/>
              <a:gd name="T81" fmla="*/ 2147483647 h 111665"/>
              <a:gd name="T82" fmla="*/ 2147483647 w 143434"/>
              <a:gd name="T83" fmla="*/ 2147483647 h 111665"/>
              <a:gd name="T84" fmla="*/ 2147483647 w 143434"/>
              <a:gd name="T85" fmla="*/ 2147483647 h 111665"/>
              <a:gd name="T86" fmla="*/ 2147483647 w 143434"/>
              <a:gd name="T87" fmla="*/ 2147483647 h 11166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43434"/>
              <a:gd name="T133" fmla="*/ 0 h 111665"/>
              <a:gd name="T134" fmla="*/ 143434 w 143434"/>
              <a:gd name="T135" fmla="*/ 111665 h 111665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lnTo>
                  <a:pt x="137528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lnTo>
                  <a:pt x="3530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lnTo>
                  <a:pt x="55324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lnTo>
                  <a:pt x="47450" y="111054"/>
                </a:lnTo>
                <a:close/>
              </a:path>
            </a:pathLst>
          </a:custGeom>
          <a:solidFill>
            <a:srgbClr val="C7D3E6"/>
          </a:solidFill>
          <a:ln w="9525">
            <a:solidFill>
              <a:srgbClr val="92A8C8"/>
            </a:solidFill>
            <a:round/>
            <a:headEnd type="none" w="sm" len="sm"/>
            <a:tailEnd type="none" w="sm" len="sm"/>
          </a:ln>
        </p:spPr>
        <p:txBody>
          <a:bodyPr lIns="121869" tIns="121869" rIns="121869" bIns="121869" anchor="ctr"/>
          <a:lstStyle>
            <a:lvl1pPr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d-ID" altLang="id-ID"/>
          </a:p>
        </p:txBody>
      </p:sp>
      <p:sp>
        <p:nvSpPr>
          <p:cNvPr id="38915" name="Shape 497">
            <a:extLst>
              <a:ext uri="{FF2B5EF4-FFF2-40B4-BE49-F238E27FC236}">
                <a16:creationId xmlns:a16="http://schemas.microsoft.com/office/drawing/2014/main" xmlns="" id="{19F8E3A4-12FB-4819-97A7-485D21FF29C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64082" y="188870"/>
            <a:ext cx="4680454" cy="1425245"/>
          </a:xfrm>
        </p:spPr>
        <p:txBody>
          <a:bodyPr vert="horz" lIns="121869" tIns="121869" rIns="121869" bIns="121869" rtlCol="0" anchor="ctr">
            <a:norm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id-ID" altLang="id-ID" sz="3600" b="1" dirty="0">
                <a:solidFill>
                  <a:srgbClr val="FF9800"/>
                </a:solidFill>
              </a:rPr>
              <a:t>JENIS </a:t>
            </a:r>
            <a:r>
              <a:rPr lang="id-ID" altLang="id-ID" sz="3600" b="1" dirty="0" smtClean="0">
                <a:solidFill>
                  <a:srgbClr val="FF9800"/>
                </a:solidFill>
              </a:rPr>
              <a:t>BELANJA</a:t>
            </a:r>
            <a:endParaRPr lang="id-ID" altLang="id-ID" sz="3600" b="1" dirty="0">
              <a:solidFill>
                <a:srgbClr val="FF98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5991E86-C6C8-4592-BFDA-E31125F3DC51}"/>
              </a:ext>
            </a:extLst>
          </p:cNvPr>
          <p:cNvSpPr txBox="1"/>
          <p:nvPr/>
        </p:nvSpPr>
        <p:spPr>
          <a:xfrm>
            <a:off x="3771760" y="1741482"/>
            <a:ext cx="5215318" cy="3415509"/>
          </a:xfrm>
          <a:prstGeom prst="rect">
            <a:avLst/>
          </a:prstGeom>
          <a:solidFill>
            <a:srgbClr val="92D050">
              <a:alpha val="45000"/>
            </a:srgbClr>
          </a:solidFill>
        </p:spPr>
        <p:txBody>
          <a:bodyPr>
            <a:spAutoFit/>
          </a:bodyPr>
          <a:lstStyle/>
          <a:p>
            <a:pPr marL="342831" indent="-342831" defTabSz="1172027">
              <a:buFont typeface="Arial" pitchFamily="34" charset="0"/>
              <a:buChar char="•"/>
              <a:defRPr/>
            </a:pPr>
            <a:r>
              <a:rPr lang="en-US" sz="3599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Belanja</a:t>
            </a:r>
            <a:r>
              <a:rPr lang="en-US" sz="3599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599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pegawai</a:t>
            </a:r>
            <a:r>
              <a:rPr lang="en-US" sz="3599" dirty="0">
                <a:latin typeface="Tahoma" pitchFamily="34" charset="0"/>
                <a:ea typeface="Tahoma" pitchFamily="34" charset="0"/>
                <a:cs typeface="Tahoma" pitchFamily="34" charset="0"/>
              </a:rPr>
              <a:t>;</a:t>
            </a:r>
          </a:p>
          <a:p>
            <a:pPr marL="342831" indent="-342831" defTabSz="1172027">
              <a:buFont typeface="Arial" pitchFamily="34" charset="0"/>
              <a:buChar char="•"/>
              <a:defRPr/>
            </a:pPr>
            <a:r>
              <a:rPr lang="en-US" sz="3599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Belanja</a:t>
            </a:r>
            <a:r>
              <a:rPr lang="en-US" sz="3599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599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barang</a:t>
            </a:r>
            <a:r>
              <a:rPr lang="en-US" sz="3599" dirty="0"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n-US" sz="3599" dirty="0" err="1">
                <a:latin typeface="Tahoma" pitchFamily="34" charset="0"/>
                <a:ea typeface="Tahoma" pitchFamily="34" charset="0"/>
                <a:cs typeface="Tahoma" pitchFamily="34" charset="0"/>
              </a:rPr>
              <a:t>jasa</a:t>
            </a:r>
            <a:r>
              <a:rPr lang="en-US" sz="3599" dirty="0"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</a:p>
          <a:p>
            <a:pPr marL="342831" indent="-342831" defTabSz="1172027">
              <a:buFont typeface="Arial" pitchFamily="34" charset="0"/>
              <a:buChar char="•"/>
              <a:defRPr/>
            </a:pPr>
            <a:r>
              <a:rPr lang="en-US" sz="3599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Belanja</a:t>
            </a:r>
            <a:r>
              <a:rPr lang="en-US" sz="3599" dirty="0">
                <a:latin typeface="Tahoma" pitchFamily="34" charset="0"/>
                <a:ea typeface="Tahoma" pitchFamily="34" charset="0"/>
                <a:cs typeface="Tahoma" pitchFamily="34" charset="0"/>
              </a:rPr>
              <a:t> modal; </a:t>
            </a:r>
            <a:r>
              <a:rPr lang="en-US" sz="3599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endParaRPr lang="en-US" sz="3599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831" indent="-342831" defTabSz="1172027">
              <a:buFont typeface="Arial" pitchFamily="34" charset="0"/>
              <a:buChar char="•"/>
              <a:defRPr/>
            </a:pPr>
            <a:r>
              <a:rPr lang="en-US" sz="3599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Belanja</a:t>
            </a:r>
            <a:r>
              <a:rPr lang="en-US" sz="3599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599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tak</a:t>
            </a:r>
            <a:r>
              <a:rPr lang="en-US" sz="3599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599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terduga</a:t>
            </a:r>
            <a:r>
              <a:rPr lang="en-US" sz="3599" b="1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defTabSz="1172027">
              <a:defRPr/>
            </a:pPr>
            <a:endParaRPr lang="id-ID" sz="3599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defTabSz="1172027">
              <a:defRPr/>
            </a:pPr>
            <a:endParaRPr lang="id-ID" sz="3599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8920" name="Shape 223">
            <a:extLst>
              <a:ext uri="{FF2B5EF4-FFF2-40B4-BE49-F238E27FC236}">
                <a16:creationId xmlns:a16="http://schemas.microsoft.com/office/drawing/2014/main" xmlns="" id="{55980A83-3B94-4DC4-A622-D1E8F1895292}"/>
              </a:ext>
            </a:extLst>
          </p:cNvPr>
          <p:cNvSpPr>
            <a:spLocks/>
          </p:cNvSpPr>
          <p:nvPr/>
        </p:nvSpPr>
        <p:spPr bwMode="auto">
          <a:xfrm>
            <a:off x="7613733" y="4258520"/>
            <a:ext cx="276161" cy="263464"/>
          </a:xfrm>
          <a:custGeom>
            <a:avLst/>
            <a:gdLst>
              <a:gd name="T0" fmla="*/ 2147483647 w 15144"/>
              <a:gd name="T1" fmla="*/ 2147483647 h 14460"/>
              <a:gd name="T2" fmla="*/ 2147483647 w 15144"/>
              <a:gd name="T3" fmla="*/ 2147483647 h 14460"/>
              <a:gd name="T4" fmla="*/ 2147483647 w 15144"/>
              <a:gd name="T5" fmla="*/ 2147483647 h 14460"/>
              <a:gd name="T6" fmla="*/ 2147483647 w 15144"/>
              <a:gd name="T7" fmla="*/ 2147483647 h 14460"/>
              <a:gd name="T8" fmla="*/ 2147483647 w 15144"/>
              <a:gd name="T9" fmla="*/ 2147483647 h 14460"/>
              <a:gd name="T10" fmla="*/ 2147483647 w 15144"/>
              <a:gd name="T11" fmla="*/ 2147483647 h 14460"/>
              <a:gd name="T12" fmla="*/ 2147483647 w 15144"/>
              <a:gd name="T13" fmla="*/ 2147483647 h 14460"/>
              <a:gd name="T14" fmla="*/ 2147483647 w 15144"/>
              <a:gd name="T15" fmla="*/ 2147483647 h 14460"/>
              <a:gd name="T16" fmla="*/ 2147483647 w 15144"/>
              <a:gd name="T17" fmla="*/ 2147483647 h 14460"/>
              <a:gd name="T18" fmla="*/ 662227452 w 15144"/>
              <a:gd name="T19" fmla="*/ 2147483647 h 14460"/>
              <a:gd name="T20" fmla="*/ 2147483647 w 15144"/>
              <a:gd name="T21" fmla="*/ 2147483647 h 14460"/>
              <a:gd name="T22" fmla="*/ 2147483647 w 15144"/>
              <a:gd name="T23" fmla="*/ 2147483647 h 14460"/>
              <a:gd name="T24" fmla="*/ 2147483647 w 15144"/>
              <a:gd name="T25" fmla="*/ 2147483647 h 14460"/>
              <a:gd name="T26" fmla="*/ 2147483647 w 15144"/>
              <a:gd name="T27" fmla="*/ 2147483647 h 14460"/>
              <a:gd name="T28" fmla="*/ 2147483647 w 15144"/>
              <a:gd name="T29" fmla="*/ 2147483647 h 14460"/>
              <a:gd name="T30" fmla="*/ 2147483647 w 15144"/>
              <a:gd name="T31" fmla="*/ 2147483647 h 14460"/>
              <a:gd name="T32" fmla="*/ 2147483647 w 15144"/>
              <a:gd name="T33" fmla="*/ 2147483647 h 14460"/>
              <a:gd name="T34" fmla="*/ 2147483647 w 15144"/>
              <a:gd name="T35" fmla="*/ 2147483647 h 14460"/>
              <a:gd name="T36" fmla="*/ 2147483647 w 15144"/>
              <a:gd name="T37" fmla="*/ 2147483647 h 14460"/>
              <a:gd name="T38" fmla="*/ 2147483647 w 15144"/>
              <a:gd name="T39" fmla="*/ 2147483647 h 14460"/>
              <a:gd name="T40" fmla="*/ 2147483647 w 15144"/>
              <a:gd name="T41" fmla="*/ 2147483647 h 14460"/>
              <a:gd name="T42" fmla="*/ 2147483647 w 15144"/>
              <a:gd name="T43" fmla="*/ 2147483647 h 14460"/>
              <a:gd name="T44" fmla="*/ 2147483647 w 15144"/>
              <a:gd name="T45" fmla="*/ 2147483647 h 14460"/>
              <a:gd name="T46" fmla="*/ 2147483647 w 15144"/>
              <a:gd name="T47" fmla="*/ 2147483647 h 14460"/>
              <a:gd name="T48" fmla="*/ 2147483647 w 15144"/>
              <a:gd name="T49" fmla="*/ 2147483647 h 14460"/>
              <a:gd name="T50" fmla="*/ 2147483647 w 15144"/>
              <a:gd name="T51" fmla="*/ 2147483647 h 14460"/>
              <a:gd name="T52" fmla="*/ 2147483647 w 15144"/>
              <a:gd name="T53" fmla="*/ 2147483647 h 14460"/>
              <a:gd name="T54" fmla="*/ 2147483647 w 15144"/>
              <a:gd name="T55" fmla="*/ 2147483647 h 14460"/>
              <a:gd name="T56" fmla="*/ 2147483647 w 15144"/>
              <a:gd name="T57" fmla="*/ 2147483647 h 14460"/>
              <a:gd name="T58" fmla="*/ 2147483647 w 15144"/>
              <a:gd name="T59" fmla="*/ 2147483647 h 14460"/>
              <a:gd name="T60" fmla="*/ 2147483647 w 15144"/>
              <a:gd name="T61" fmla="*/ 2147483647 h 14460"/>
              <a:gd name="T62" fmla="*/ 2147483647 w 15144"/>
              <a:gd name="T63" fmla="*/ 2147483647 h 14460"/>
              <a:gd name="T64" fmla="*/ 2147483647 w 15144"/>
              <a:gd name="T65" fmla="*/ 2147483647 h 14460"/>
              <a:gd name="T66" fmla="*/ 2147483647 w 15144"/>
              <a:gd name="T67" fmla="*/ 2147483647 h 14460"/>
              <a:gd name="T68" fmla="*/ 2147483647 w 15144"/>
              <a:gd name="T69" fmla="*/ 2147483647 h 14460"/>
              <a:gd name="T70" fmla="*/ 2147483647 w 15144"/>
              <a:gd name="T71" fmla="*/ 2147483647 h 14460"/>
              <a:gd name="T72" fmla="*/ 2147483647 w 15144"/>
              <a:gd name="T73" fmla="*/ 2147483647 h 14460"/>
              <a:gd name="T74" fmla="*/ 2147483647 w 15144"/>
              <a:gd name="T75" fmla="*/ 2147483647 h 14460"/>
              <a:gd name="T76" fmla="*/ 2147483647 w 15144"/>
              <a:gd name="T77" fmla="*/ 2147483647 h 14460"/>
              <a:gd name="T78" fmla="*/ 2147483647 w 15144"/>
              <a:gd name="T79" fmla="*/ 2147483647 h 14460"/>
              <a:gd name="T80" fmla="*/ 2147483647 w 15144"/>
              <a:gd name="T81" fmla="*/ 2147483647 h 14460"/>
              <a:gd name="T82" fmla="*/ 2147483647 w 15144"/>
              <a:gd name="T83" fmla="*/ 2147483647 h 14460"/>
              <a:gd name="T84" fmla="*/ 2147483647 w 15144"/>
              <a:gd name="T85" fmla="*/ 2147483647 h 14460"/>
              <a:gd name="T86" fmla="*/ 2147483647 w 15144"/>
              <a:gd name="T87" fmla="*/ 2147483647 h 14460"/>
              <a:gd name="T88" fmla="*/ 2147483647 w 15144"/>
              <a:gd name="T89" fmla="*/ 659434576 h 1446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5144"/>
              <a:gd name="T136" fmla="*/ 0 h 14460"/>
              <a:gd name="T137" fmla="*/ 15144 w 15144"/>
              <a:gd name="T138" fmla="*/ 14460 h 1446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04" tIns="91404" rIns="91404" bIns="91404" anchor="ctr"/>
          <a:lstStyle>
            <a:lvl1pPr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d-ID" altLang="id-ID"/>
          </a:p>
        </p:txBody>
      </p:sp>
      <p:sp>
        <p:nvSpPr>
          <p:cNvPr id="38921" name="Shape 232">
            <a:extLst>
              <a:ext uri="{FF2B5EF4-FFF2-40B4-BE49-F238E27FC236}">
                <a16:creationId xmlns:a16="http://schemas.microsoft.com/office/drawing/2014/main" xmlns="" id="{8A91B905-3044-49A8-80B1-C78ED58CD9E3}"/>
              </a:ext>
            </a:extLst>
          </p:cNvPr>
          <p:cNvSpPr>
            <a:spLocks/>
          </p:cNvSpPr>
          <p:nvPr/>
        </p:nvSpPr>
        <p:spPr bwMode="auto">
          <a:xfrm rot="1892490">
            <a:off x="6211006" y="4686787"/>
            <a:ext cx="276161" cy="261877"/>
          </a:xfrm>
          <a:custGeom>
            <a:avLst/>
            <a:gdLst>
              <a:gd name="T0" fmla="*/ 2147483647 w 15144"/>
              <a:gd name="T1" fmla="*/ 2147483647 h 14460"/>
              <a:gd name="T2" fmla="*/ 2147483647 w 15144"/>
              <a:gd name="T3" fmla="*/ 2147483647 h 14460"/>
              <a:gd name="T4" fmla="*/ 2147483647 w 15144"/>
              <a:gd name="T5" fmla="*/ 2147483647 h 14460"/>
              <a:gd name="T6" fmla="*/ 2147483647 w 15144"/>
              <a:gd name="T7" fmla="*/ 2147483647 h 14460"/>
              <a:gd name="T8" fmla="*/ 2147483647 w 15144"/>
              <a:gd name="T9" fmla="*/ 2147483647 h 14460"/>
              <a:gd name="T10" fmla="*/ 2147483647 w 15144"/>
              <a:gd name="T11" fmla="*/ 2147483647 h 14460"/>
              <a:gd name="T12" fmla="*/ 2147483647 w 15144"/>
              <a:gd name="T13" fmla="*/ 2147483647 h 14460"/>
              <a:gd name="T14" fmla="*/ 2147483647 w 15144"/>
              <a:gd name="T15" fmla="*/ 2147483647 h 14460"/>
              <a:gd name="T16" fmla="*/ 2147483647 w 15144"/>
              <a:gd name="T17" fmla="*/ 2147483647 h 14460"/>
              <a:gd name="T18" fmla="*/ 662227452 w 15144"/>
              <a:gd name="T19" fmla="*/ 2147483647 h 14460"/>
              <a:gd name="T20" fmla="*/ 2147483647 w 15144"/>
              <a:gd name="T21" fmla="*/ 2147483647 h 14460"/>
              <a:gd name="T22" fmla="*/ 2147483647 w 15144"/>
              <a:gd name="T23" fmla="*/ 2147483647 h 14460"/>
              <a:gd name="T24" fmla="*/ 2147483647 w 15144"/>
              <a:gd name="T25" fmla="*/ 2147483647 h 14460"/>
              <a:gd name="T26" fmla="*/ 2147483647 w 15144"/>
              <a:gd name="T27" fmla="*/ 2147483647 h 14460"/>
              <a:gd name="T28" fmla="*/ 2147483647 w 15144"/>
              <a:gd name="T29" fmla="*/ 2147483647 h 14460"/>
              <a:gd name="T30" fmla="*/ 2147483647 w 15144"/>
              <a:gd name="T31" fmla="*/ 2147483647 h 14460"/>
              <a:gd name="T32" fmla="*/ 2147483647 w 15144"/>
              <a:gd name="T33" fmla="*/ 2147483647 h 14460"/>
              <a:gd name="T34" fmla="*/ 2147483647 w 15144"/>
              <a:gd name="T35" fmla="*/ 2147483647 h 14460"/>
              <a:gd name="T36" fmla="*/ 2147483647 w 15144"/>
              <a:gd name="T37" fmla="*/ 2147483647 h 14460"/>
              <a:gd name="T38" fmla="*/ 2147483647 w 15144"/>
              <a:gd name="T39" fmla="*/ 2147483647 h 14460"/>
              <a:gd name="T40" fmla="*/ 2147483647 w 15144"/>
              <a:gd name="T41" fmla="*/ 2147483647 h 14460"/>
              <a:gd name="T42" fmla="*/ 2147483647 w 15144"/>
              <a:gd name="T43" fmla="*/ 2147483647 h 14460"/>
              <a:gd name="T44" fmla="*/ 2147483647 w 15144"/>
              <a:gd name="T45" fmla="*/ 2147483647 h 14460"/>
              <a:gd name="T46" fmla="*/ 2147483647 w 15144"/>
              <a:gd name="T47" fmla="*/ 2147483647 h 14460"/>
              <a:gd name="T48" fmla="*/ 2147483647 w 15144"/>
              <a:gd name="T49" fmla="*/ 2147483647 h 14460"/>
              <a:gd name="T50" fmla="*/ 2147483647 w 15144"/>
              <a:gd name="T51" fmla="*/ 2147483647 h 14460"/>
              <a:gd name="T52" fmla="*/ 2147483647 w 15144"/>
              <a:gd name="T53" fmla="*/ 2147483647 h 14460"/>
              <a:gd name="T54" fmla="*/ 2147483647 w 15144"/>
              <a:gd name="T55" fmla="*/ 2147483647 h 14460"/>
              <a:gd name="T56" fmla="*/ 2147483647 w 15144"/>
              <a:gd name="T57" fmla="*/ 2147483647 h 14460"/>
              <a:gd name="T58" fmla="*/ 2147483647 w 15144"/>
              <a:gd name="T59" fmla="*/ 2147483647 h 14460"/>
              <a:gd name="T60" fmla="*/ 2147483647 w 15144"/>
              <a:gd name="T61" fmla="*/ 2147483647 h 14460"/>
              <a:gd name="T62" fmla="*/ 2147483647 w 15144"/>
              <a:gd name="T63" fmla="*/ 2147483647 h 14460"/>
              <a:gd name="T64" fmla="*/ 2147483647 w 15144"/>
              <a:gd name="T65" fmla="*/ 2147483647 h 14460"/>
              <a:gd name="T66" fmla="*/ 2147483647 w 15144"/>
              <a:gd name="T67" fmla="*/ 2147483647 h 14460"/>
              <a:gd name="T68" fmla="*/ 2147483647 w 15144"/>
              <a:gd name="T69" fmla="*/ 2147483647 h 14460"/>
              <a:gd name="T70" fmla="*/ 2147483647 w 15144"/>
              <a:gd name="T71" fmla="*/ 2147483647 h 14460"/>
              <a:gd name="T72" fmla="*/ 2147483647 w 15144"/>
              <a:gd name="T73" fmla="*/ 2147483647 h 14460"/>
              <a:gd name="T74" fmla="*/ 2147483647 w 15144"/>
              <a:gd name="T75" fmla="*/ 2147483647 h 14460"/>
              <a:gd name="T76" fmla="*/ 2147483647 w 15144"/>
              <a:gd name="T77" fmla="*/ 2147483647 h 14460"/>
              <a:gd name="T78" fmla="*/ 2147483647 w 15144"/>
              <a:gd name="T79" fmla="*/ 2147483647 h 14460"/>
              <a:gd name="T80" fmla="*/ 2147483647 w 15144"/>
              <a:gd name="T81" fmla="*/ 2147483647 h 14460"/>
              <a:gd name="T82" fmla="*/ 2147483647 w 15144"/>
              <a:gd name="T83" fmla="*/ 2147483647 h 14460"/>
              <a:gd name="T84" fmla="*/ 2147483647 w 15144"/>
              <a:gd name="T85" fmla="*/ 2147483647 h 14460"/>
              <a:gd name="T86" fmla="*/ 2147483647 w 15144"/>
              <a:gd name="T87" fmla="*/ 2147483647 h 14460"/>
              <a:gd name="T88" fmla="*/ 2147483647 w 15144"/>
              <a:gd name="T89" fmla="*/ 635828782 h 1446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5144"/>
              <a:gd name="T136" fmla="*/ 0 h 14460"/>
              <a:gd name="T137" fmla="*/ 15144 w 15144"/>
              <a:gd name="T138" fmla="*/ 14460 h 1446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04" tIns="91404" rIns="91404" bIns="91404" anchor="ctr"/>
          <a:lstStyle>
            <a:lvl1pPr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d-ID" altLang="id-ID"/>
          </a:p>
        </p:txBody>
      </p:sp>
      <p:sp>
        <p:nvSpPr>
          <p:cNvPr id="38922" name="Shape 233">
            <a:extLst>
              <a:ext uri="{FF2B5EF4-FFF2-40B4-BE49-F238E27FC236}">
                <a16:creationId xmlns:a16="http://schemas.microsoft.com/office/drawing/2014/main" xmlns="" id="{D4DC5FD0-1F44-40BA-B5F5-7D351FC0E289}"/>
              </a:ext>
            </a:extLst>
          </p:cNvPr>
          <p:cNvSpPr>
            <a:spLocks/>
          </p:cNvSpPr>
          <p:nvPr/>
        </p:nvSpPr>
        <p:spPr bwMode="auto">
          <a:xfrm rot="-931596">
            <a:off x="5096925" y="4203815"/>
            <a:ext cx="187282" cy="177759"/>
          </a:xfrm>
          <a:custGeom>
            <a:avLst/>
            <a:gdLst>
              <a:gd name="T0" fmla="*/ 2147483647 w 15144"/>
              <a:gd name="T1" fmla="*/ 1061037321 h 14460"/>
              <a:gd name="T2" fmla="*/ 2147483647 w 15144"/>
              <a:gd name="T3" fmla="*/ 2147483647 h 14460"/>
              <a:gd name="T4" fmla="*/ 2147483647 w 15144"/>
              <a:gd name="T5" fmla="*/ 2147483647 h 14460"/>
              <a:gd name="T6" fmla="*/ 2147483647 w 15144"/>
              <a:gd name="T7" fmla="*/ 2147483647 h 14460"/>
              <a:gd name="T8" fmla="*/ 2147483647 w 15144"/>
              <a:gd name="T9" fmla="*/ 2147483647 h 14460"/>
              <a:gd name="T10" fmla="*/ 2147483647 w 15144"/>
              <a:gd name="T11" fmla="*/ 2147483647 h 14460"/>
              <a:gd name="T12" fmla="*/ 2147483647 w 15144"/>
              <a:gd name="T13" fmla="*/ 2147483647 h 14460"/>
              <a:gd name="T14" fmla="*/ 2147483647 w 15144"/>
              <a:gd name="T15" fmla="*/ 2147483647 h 14460"/>
              <a:gd name="T16" fmla="*/ 2147483647 w 15144"/>
              <a:gd name="T17" fmla="*/ 2147483647 h 14460"/>
              <a:gd name="T18" fmla="*/ 42866181 w 15144"/>
              <a:gd name="T19" fmla="*/ 2147483647 h 14460"/>
              <a:gd name="T20" fmla="*/ 2147483647 w 15144"/>
              <a:gd name="T21" fmla="*/ 2147483647 h 14460"/>
              <a:gd name="T22" fmla="*/ 2147483647 w 15144"/>
              <a:gd name="T23" fmla="*/ 2147483647 h 14460"/>
              <a:gd name="T24" fmla="*/ 2147483647 w 15144"/>
              <a:gd name="T25" fmla="*/ 2147483647 h 14460"/>
              <a:gd name="T26" fmla="*/ 2147483647 w 15144"/>
              <a:gd name="T27" fmla="*/ 2147483647 h 14460"/>
              <a:gd name="T28" fmla="*/ 2147483647 w 15144"/>
              <a:gd name="T29" fmla="*/ 2147483647 h 14460"/>
              <a:gd name="T30" fmla="*/ 2147483647 w 15144"/>
              <a:gd name="T31" fmla="*/ 2147483647 h 14460"/>
              <a:gd name="T32" fmla="*/ 2147483647 w 15144"/>
              <a:gd name="T33" fmla="*/ 2147483647 h 14460"/>
              <a:gd name="T34" fmla="*/ 2147483647 w 15144"/>
              <a:gd name="T35" fmla="*/ 2147483647 h 14460"/>
              <a:gd name="T36" fmla="*/ 2147483647 w 15144"/>
              <a:gd name="T37" fmla="*/ 2147483647 h 14460"/>
              <a:gd name="T38" fmla="*/ 2147483647 w 15144"/>
              <a:gd name="T39" fmla="*/ 2147483647 h 14460"/>
              <a:gd name="T40" fmla="*/ 2147483647 w 15144"/>
              <a:gd name="T41" fmla="*/ 2147483647 h 14460"/>
              <a:gd name="T42" fmla="*/ 2147483647 w 15144"/>
              <a:gd name="T43" fmla="*/ 2147483647 h 14460"/>
              <a:gd name="T44" fmla="*/ 2147483647 w 15144"/>
              <a:gd name="T45" fmla="*/ 2147483647 h 14460"/>
              <a:gd name="T46" fmla="*/ 2147483647 w 15144"/>
              <a:gd name="T47" fmla="*/ 2147483647 h 14460"/>
              <a:gd name="T48" fmla="*/ 2147483647 w 15144"/>
              <a:gd name="T49" fmla="*/ 2147483647 h 14460"/>
              <a:gd name="T50" fmla="*/ 2147483647 w 15144"/>
              <a:gd name="T51" fmla="*/ 2147483647 h 14460"/>
              <a:gd name="T52" fmla="*/ 2147483647 w 15144"/>
              <a:gd name="T53" fmla="*/ 2147483647 h 14460"/>
              <a:gd name="T54" fmla="*/ 2147483647 w 15144"/>
              <a:gd name="T55" fmla="*/ 2147483647 h 14460"/>
              <a:gd name="T56" fmla="*/ 2147483647 w 15144"/>
              <a:gd name="T57" fmla="*/ 2147483647 h 14460"/>
              <a:gd name="T58" fmla="*/ 2147483647 w 15144"/>
              <a:gd name="T59" fmla="*/ 2147483647 h 14460"/>
              <a:gd name="T60" fmla="*/ 2147483647 w 15144"/>
              <a:gd name="T61" fmla="*/ 2147483647 h 14460"/>
              <a:gd name="T62" fmla="*/ 2147483647 w 15144"/>
              <a:gd name="T63" fmla="*/ 2147483647 h 14460"/>
              <a:gd name="T64" fmla="*/ 2147483647 w 15144"/>
              <a:gd name="T65" fmla="*/ 2147483647 h 14460"/>
              <a:gd name="T66" fmla="*/ 2147483647 w 15144"/>
              <a:gd name="T67" fmla="*/ 2147483647 h 14460"/>
              <a:gd name="T68" fmla="*/ 2147483647 w 15144"/>
              <a:gd name="T69" fmla="*/ 2147483647 h 14460"/>
              <a:gd name="T70" fmla="*/ 2147483647 w 15144"/>
              <a:gd name="T71" fmla="*/ 2147483647 h 14460"/>
              <a:gd name="T72" fmla="*/ 2147483647 w 15144"/>
              <a:gd name="T73" fmla="*/ 2147483647 h 14460"/>
              <a:gd name="T74" fmla="*/ 2147483647 w 15144"/>
              <a:gd name="T75" fmla="*/ 2147483647 h 14460"/>
              <a:gd name="T76" fmla="*/ 2147483647 w 15144"/>
              <a:gd name="T77" fmla="*/ 2147483647 h 14460"/>
              <a:gd name="T78" fmla="*/ 2147483647 w 15144"/>
              <a:gd name="T79" fmla="*/ 2147483647 h 14460"/>
              <a:gd name="T80" fmla="*/ 2147483647 w 15144"/>
              <a:gd name="T81" fmla="*/ 2147483647 h 14460"/>
              <a:gd name="T82" fmla="*/ 2147483647 w 15144"/>
              <a:gd name="T83" fmla="*/ 2147483647 h 14460"/>
              <a:gd name="T84" fmla="*/ 2147483647 w 15144"/>
              <a:gd name="T85" fmla="*/ 2147483647 h 14460"/>
              <a:gd name="T86" fmla="*/ 2147483647 w 15144"/>
              <a:gd name="T87" fmla="*/ 2147483647 h 14460"/>
              <a:gd name="T88" fmla="*/ 2147483647 w 15144"/>
              <a:gd name="T89" fmla="*/ 41603627 h 1446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5144"/>
              <a:gd name="T136" fmla="*/ 0 h 14460"/>
              <a:gd name="T137" fmla="*/ 15144 w 15144"/>
              <a:gd name="T138" fmla="*/ 14460 h 1446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04" tIns="91404" rIns="91404" bIns="91404" anchor="ctr"/>
          <a:lstStyle>
            <a:lvl1pPr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d-ID" altLang="id-ID"/>
          </a:p>
        </p:txBody>
      </p:sp>
      <p:grpSp>
        <p:nvGrpSpPr>
          <p:cNvPr id="38923" name="Shape 253">
            <a:extLst>
              <a:ext uri="{FF2B5EF4-FFF2-40B4-BE49-F238E27FC236}">
                <a16:creationId xmlns:a16="http://schemas.microsoft.com/office/drawing/2014/main" xmlns="" id="{54E813C4-AC05-4901-ACF2-36556B09479B}"/>
              </a:ext>
            </a:extLst>
          </p:cNvPr>
          <p:cNvGrpSpPr>
            <a:grpSpLocks/>
          </p:cNvGrpSpPr>
          <p:nvPr/>
        </p:nvGrpSpPr>
        <p:grpSpPr bwMode="auto">
          <a:xfrm rot="-587363">
            <a:off x="4166618" y="4164409"/>
            <a:ext cx="652311" cy="652312"/>
            <a:chOff x="576250" y="4319400"/>
            <a:chExt cx="442075" cy="442050"/>
          </a:xfrm>
        </p:grpSpPr>
        <p:sp>
          <p:nvSpPr>
            <p:cNvPr id="38943" name="Shape 254">
              <a:extLst>
                <a:ext uri="{FF2B5EF4-FFF2-40B4-BE49-F238E27FC236}">
                  <a16:creationId xmlns:a16="http://schemas.microsoft.com/office/drawing/2014/main" xmlns="" id="{0A6D5F2D-3286-4A12-90A5-E23DBBE4A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250" y="4319400"/>
              <a:ext cx="442075" cy="442050"/>
            </a:xfrm>
            <a:custGeom>
              <a:avLst/>
              <a:gdLst>
                <a:gd name="T0" fmla="*/ 2147483647 w 17683"/>
                <a:gd name="T1" fmla="*/ 2147483647 h 17682"/>
                <a:gd name="T2" fmla="*/ 2147483647 w 17683"/>
                <a:gd name="T3" fmla="*/ 2147483647 h 17682"/>
                <a:gd name="T4" fmla="*/ 2147483647 w 17683"/>
                <a:gd name="T5" fmla="*/ 2147483647 h 17682"/>
                <a:gd name="T6" fmla="*/ 2147483647 w 17683"/>
                <a:gd name="T7" fmla="*/ 2147483647 h 17682"/>
                <a:gd name="T8" fmla="*/ 2147483647 w 17683"/>
                <a:gd name="T9" fmla="*/ 2147483647 h 17682"/>
                <a:gd name="T10" fmla="*/ 2147483647 w 17683"/>
                <a:gd name="T11" fmla="*/ 2147483647 h 17682"/>
                <a:gd name="T12" fmla="*/ 2147483647 w 17683"/>
                <a:gd name="T13" fmla="*/ 2147483647 h 17682"/>
                <a:gd name="T14" fmla="*/ 2147483647 w 17683"/>
                <a:gd name="T15" fmla="*/ 2147483647 h 17682"/>
                <a:gd name="T16" fmla="*/ 2147483647 w 17683"/>
                <a:gd name="T17" fmla="*/ 2147483647 h 17682"/>
                <a:gd name="T18" fmla="*/ 2147483647 w 17683"/>
                <a:gd name="T19" fmla="*/ 2147483647 h 17682"/>
                <a:gd name="T20" fmla="*/ 2147483647 w 17683"/>
                <a:gd name="T21" fmla="*/ 2147483647 h 17682"/>
                <a:gd name="T22" fmla="*/ 2147483647 w 17683"/>
                <a:gd name="T23" fmla="*/ 2147483647 h 17682"/>
                <a:gd name="T24" fmla="*/ 2147483647 w 17683"/>
                <a:gd name="T25" fmla="*/ 2147483647 h 17682"/>
                <a:gd name="T26" fmla="*/ 2147483647 w 17683"/>
                <a:gd name="T27" fmla="*/ 2147483647 h 17682"/>
                <a:gd name="T28" fmla="*/ 2147483647 w 17683"/>
                <a:gd name="T29" fmla="*/ 2147483647 h 17682"/>
                <a:gd name="T30" fmla="*/ 2147483647 w 17683"/>
                <a:gd name="T31" fmla="*/ 2147483647 h 17682"/>
                <a:gd name="T32" fmla="*/ 0 w 17683"/>
                <a:gd name="T33" fmla="*/ 2147483647 h 17682"/>
                <a:gd name="T34" fmla="*/ 2147483647 w 17683"/>
                <a:gd name="T35" fmla="*/ 2147483647 h 17682"/>
                <a:gd name="T36" fmla="*/ 2147483647 w 17683"/>
                <a:gd name="T37" fmla="*/ 2147483647 h 17682"/>
                <a:gd name="T38" fmla="*/ 2147483647 w 17683"/>
                <a:gd name="T39" fmla="*/ 2147483647 h 17682"/>
                <a:gd name="T40" fmla="*/ 2147483647 w 17683"/>
                <a:gd name="T41" fmla="*/ 2147483647 h 17682"/>
                <a:gd name="T42" fmla="*/ 2147483647 w 17683"/>
                <a:gd name="T43" fmla="*/ 2147483647 h 17682"/>
                <a:gd name="T44" fmla="*/ 2147483647 w 17683"/>
                <a:gd name="T45" fmla="*/ 2147483647 h 17682"/>
                <a:gd name="T46" fmla="*/ 2147483647 w 17683"/>
                <a:gd name="T47" fmla="*/ 2147483647 h 17682"/>
                <a:gd name="T48" fmla="*/ 2147483647 w 17683"/>
                <a:gd name="T49" fmla="*/ 2147483647 h 17682"/>
                <a:gd name="T50" fmla="*/ 2147483647 w 17683"/>
                <a:gd name="T51" fmla="*/ 2147483647 h 17682"/>
                <a:gd name="T52" fmla="*/ 2147483647 w 17683"/>
                <a:gd name="T53" fmla="*/ 2147483647 h 17682"/>
                <a:gd name="T54" fmla="*/ 2147483647 w 17683"/>
                <a:gd name="T55" fmla="*/ 2147483647 h 17682"/>
                <a:gd name="T56" fmla="*/ 2147483647 w 17683"/>
                <a:gd name="T57" fmla="*/ 2147483647 h 17682"/>
                <a:gd name="T58" fmla="*/ 2147483647 w 17683"/>
                <a:gd name="T59" fmla="*/ 2147483647 h 17682"/>
                <a:gd name="T60" fmla="*/ 2147483647 w 17683"/>
                <a:gd name="T61" fmla="*/ 2147483647 h 17682"/>
                <a:gd name="T62" fmla="*/ 2147483647 w 17683"/>
                <a:gd name="T63" fmla="*/ 2147483647 h 17682"/>
                <a:gd name="T64" fmla="*/ 2147483647 w 17683"/>
                <a:gd name="T65" fmla="*/ 2147483647 h 17682"/>
                <a:gd name="T66" fmla="*/ 2147483647 w 17683"/>
                <a:gd name="T67" fmla="*/ 2147483647 h 17682"/>
                <a:gd name="T68" fmla="*/ 2147483647 w 17683"/>
                <a:gd name="T69" fmla="*/ 2147483647 h 17682"/>
                <a:gd name="T70" fmla="*/ 2147483647 w 17683"/>
                <a:gd name="T71" fmla="*/ 2147483647 h 17682"/>
                <a:gd name="T72" fmla="*/ 2147483647 w 17683"/>
                <a:gd name="T73" fmla="*/ 2147483647 h 17682"/>
                <a:gd name="T74" fmla="*/ 2147483647 w 17683"/>
                <a:gd name="T75" fmla="*/ 2147483647 h 17682"/>
                <a:gd name="T76" fmla="*/ 2147483647 w 17683"/>
                <a:gd name="T77" fmla="*/ 2147483647 h 17682"/>
                <a:gd name="T78" fmla="*/ 2147483647 w 17683"/>
                <a:gd name="T79" fmla="*/ 2147483647 h 17682"/>
                <a:gd name="T80" fmla="*/ 2147483647 w 17683"/>
                <a:gd name="T81" fmla="*/ 2147483647 h 17682"/>
                <a:gd name="T82" fmla="*/ 2147483647 w 17683"/>
                <a:gd name="T83" fmla="*/ 2147483647 h 17682"/>
                <a:gd name="T84" fmla="*/ 2147483647 w 17683"/>
                <a:gd name="T85" fmla="*/ 2147483647 h 17682"/>
                <a:gd name="T86" fmla="*/ 2147483647 w 17683"/>
                <a:gd name="T87" fmla="*/ 2147483647 h 17682"/>
                <a:gd name="T88" fmla="*/ 2147483647 w 17683"/>
                <a:gd name="T89" fmla="*/ 2147483647 h 17682"/>
                <a:gd name="T90" fmla="*/ 2147483647 w 17683"/>
                <a:gd name="T91" fmla="*/ 2147483647 h 17682"/>
                <a:gd name="T92" fmla="*/ 2147483647 w 17683"/>
                <a:gd name="T93" fmla="*/ 2147483647 h 17682"/>
                <a:gd name="T94" fmla="*/ 2147483647 w 17683"/>
                <a:gd name="T95" fmla="*/ 2147483647 h 17682"/>
                <a:gd name="T96" fmla="*/ 2147483647 w 17683"/>
                <a:gd name="T97" fmla="*/ 2147483647 h 17682"/>
                <a:gd name="T98" fmla="*/ 2147483647 w 17683"/>
                <a:gd name="T99" fmla="*/ 2147483647 h 17682"/>
                <a:gd name="T100" fmla="*/ 2147483647 w 17683"/>
                <a:gd name="T101" fmla="*/ 2147483647 h 17682"/>
                <a:gd name="T102" fmla="*/ 2147483647 w 17683"/>
                <a:gd name="T103" fmla="*/ 2147483647 h 17682"/>
                <a:gd name="T104" fmla="*/ 2147483647 w 17683"/>
                <a:gd name="T105" fmla="*/ 2147483647 h 17682"/>
                <a:gd name="T106" fmla="*/ 2147483647 w 17683"/>
                <a:gd name="T107" fmla="*/ 2147483647 h 17682"/>
                <a:gd name="T108" fmla="*/ 2147483647 w 17683"/>
                <a:gd name="T109" fmla="*/ 2147483647 h 17682"/>
                <a:gd name="T110" fmla="*/ 2147483647 w 17683"/>
                <a:gd name="T111" fmla="*/ 2147483647 h 17682"/>
                <a:gd name="T112" fmla="*/ 2147483647 w 17683"/>
                <a:gd name="T113" fmla="*/ 2147483647 h 17682"/>
                <a:gd name="T114" fmla="*/ 2147483647 w 17683"/>
                <a:gd name="T115" fmla="*/ 2147483647 h 17682"/>
                <a:gd name="T116" fmla="*/ 2147483647 w 17683"/>
                <a:gd name="T117" fmla="*/ 2147483647 h 17682"/>
                <a:gd name="T118" fmla="*/ 2147483647 w 17683"/>
                <a:gd name="T119" fmla="*/ 2147483647 h 17682"/>
                <a:gd name="T120" fmla="*/ 2147483647 w 17683"/>
                <a:gd name="T121" fmla="*/ 2147483647 h 17682"/>
                <a:gd name="T122" fmla="*/ 2147483647 w 17683"/>
                <a:gd name="T123" fmla="*/ 2147483647 h 1768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7683"/>
                <a:gd name="T187" fmla="*/ 0 h 17682"/>
                <a:gd name="T188" fmla="*/ 17683 w 17683"/>
                <a:gd name="T189" fmla="*/ 17682 h 1768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19050" cap="rnd">
              <a:solidFill>
                <a:srgbClr val="3F5378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04" tIns="91404" rIns="91404" bIns="91404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d-ID" altLang="id-ID"/>
            </a:p>
          </p:txBody>
        </p:sp>
        <p:sp>
          <p:nvSpPr>
            <p:cNvPr id="38944" name="Shape 255">
              <a:extLst>
                <a:ext uri="{FF2B5EF4-FFF2-40B4-BE49-F238E27FC236}">
                  <a16:creationId xmlns:a16="http://schemas.microsoft.com/office/drawing/2014/main" xmlns="" id="{34CBFAED-A0E4-4078-A4E4-DBA6CD3AD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725" y="4668875"/>
              <a:ext cx="73100" cy="73100"/>
            </a:xfrm>
            <a:custGeom>
              <a:avLst/>
              <a:gdLst>
                <a:gd name="T0" fmla="*/ 2147483647 w 2924"/>
                <a:gd name="T1" fmla="*/ 2147483647 h 2924"/>
                <a:gd name="T2" fmla="*/ 2147483647 w 2924"/>
                <a:gd name="T3" fmla="*/ 2147483647 h 2924"/>
                <a:gd name="T4" fmla="*/ 2147483647 w 2924"/>
                <a:gd name="T5" fmla="*/ 2147483647 h 2924"/>
                <a:gd name="T6" fmla="*/ 2147483647 w 2924"/>
                <a:gd name="T7" fmla="*/ 2147483647 h 2924"/>
                <a:gd name="T8" fmla="*/ 2147483647 w 2924"/>
                <a:gd name="T9" fmla="*/ 2147483647 h 2924"/>
                <a:gd name="T10" fmla="*/ 2147483647 w 2924"/>
                <a:gd name="T11" fmla="*/ 2147483647 h 2924"/>
                <a:gd name="T12" fmla="*/ 2147483647 w 2924"/>
                <a:gd name="T13" fmla="*/ 2147483647 h 2924"/>
                <a:gd name="T14" fmla="*/ 2147483647 w 2924"/>
                <a:gd name="T15" fmla="*/ 2147483647 h 2924"/>
                <a:gd name="T16" fmla="*/ 2147483647 w 2924"/>
                <a:gd name="T17" fmla="*/ 2147483647 h 2924"/>
                <a:gd name="T18" fmla="*/ 2147483647 w 2924"/>
                <a:gd name="T19" fmla="*/ 2147483647 h 2924"/>
                <a:gd name="T20" fmla="*/ 2147483647 w 2924"/>
                <a:gd name="T21" fmla="*/ 2147483647 h 2924"/>
                <a:gd name="T22" fmla="*/ 2147483647 w 2924"/>
                <a:gd name="T23" fmla="*/ 2147483647 h 2924"/>
                <a:gd name="T24" fmla="*/ 2147483647 w 2924"/>
                <a:gd name="T25" fmla="*/ 2147483647 h 2924"/>
                <a:gd name="T26" fmla="*/ 2147483647 w 2924"/>
                <a:gd name="T27" fmla="*/ 2147483647 h 2924"/>
                <a:gd name="T28" fmla="*/ 2147483647 w 2924"/>
                <a:gd name="T29" fmla="*/ 2147483647 h 2924"/>
                <a:gd name="T30" fmla="*/ 2147483647 w 2924"/>
                <a:gd name="T31" fmla="*/ 2147483647 h 2924"/>
                <a:gd name="T32" fmla="*/ 2147483647 w 2924"/>
                <a:gd name="T33" fmla="*/ 2147483647 h 2924"/>
                <a:gd name="T34" fmla="*/ 2147483647 w 2924"/>
                <a:gd name="T35" fmla="*/ 2147483647 h 2924"/>
                <a:gd name="T36" fmla="*/ 2147483647 w 2924"/>
                <a:gd name="T37" fmla="*/ 2147483647 h 2924"/>
                <a:gd name="T38" fmla="*/ 2147483647 w 2924"/>
                <a:gd name="T39" fmla="*/ 2147483647 h 2924"/>
                <a:gd name="T40" fmla="*/ 2147483647 w 2924"/>
                <a:gd name="T41" fmla="*/ 2147483647 h 2924"/>
                <a:gd name="T42" fmla="*/ 2147483647 w 2924"/>
                <a:gd name="T43" fmla="*/ 2147483647 h 2924"/>
                <a:gd name="T44" fmla="*/ 2147483647 w 2924"/>
                <a:gd name="T45" fmla="*/ 2147483647 h 2924"/>
                <a:gd name="T46" fmla="*/ 2147483647 w 2924"/>
                <a:gd name="T47" fmla="*/ 2147483647 h 2924"/>
                <a:gd name="T48" fmla="*/ 2147483647 w 2924"/>
                <a:gd name="T49" fmla="*/ 2147483647 h 2924"/>
                <a:gd name="T50" fmla="*/ 2147483647 w 2924"/>
                <a:gd name="T51" fmla="*/ 2147483647 h 2924"/>
                <a:gd name="T52" fmla="*/ 2147483647 w 2924"/>
                <a:gd name="T53" fmla="*/ 2147483647 h 2924"/>
                <a:gd name="T54" fmla="*/ 2147483647 w 2924"/>
                <a:gd name="T55" fmla="*/ 2147483647 h 2924"/>
                <a:gd name="T56" fmla="*/ 2147483647 w 2924"/>
                <a:gd name="T57" fmla="*/ 2147483647 h 2924"/>
                <a:gd name="T58" fmla="*/ 2147483647 w 2924"/>
                <a:gd name="T59" fmla="*/ 2147483647 h 2924"/>
                <a:gd name="T60" fmla="*/ 2147483647 w 2924"/>
                <a:gd name="T61" fmla="*/ 2147483647 h 2924"/>
                <a:gd name="T62" fmla="*/ 2147483647 w 2924"/>
                <a:gd name="T63" fmla="*/ 2147483647 h 29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24"/>
                <a:gd name="T97" fmla="*/ 0 h 2924"/>
                <a:gd name="T98" fmla="*/ 2924 w 2924"/>
                <a:gd name="T99" fmla="*/ 2924 h 29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19050" cap="rnd">
              <a:solidFill>
                <a:srgbClr val="3F5378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04" tIns="91404" rIns="91404" bIns="91404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d-ID" altLang="id-ID"/>
            </a:p>
          </p:txBody>
        </p:sp>
        <p:sp>
          <p:nvSpPr>
            <p:cNvPr id="38945" name="Shape 256">
              <a:extLst>
                <a:ext uri="{FF2B5EF4-FFF2-40B4-BE49-F238E27FC236}">
                  <a16:creationId xmlns:a16="http://schemas.microsoft.com/office/drawing/2014/main" xmlns="" id="{7D672343-7693-4CDF-AF6D-28CBE1375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350" y="4711500"/>
              <a:ext cx="46925" cy="46925"/>
            </a:xfrm>
            <a:custGeom>
              <a:avLst/>
              <a:gdLst>
                <a:gd name="T0" fmla="*/ 2147483647 w 1877"/>
                <a:gd name="T1" fmla="*/ 2147483647 h 1877"/>
                <a:gd name="T2" fmla="*/ 2147483647 w 1877"/>
                <a:gd name="T3" fmla="*/ 2147483647 h 1877"/>
                <a:gd name="T4" fmla="*/ 2147483647 w 1877"/>
                <a:gd name="T5" fmla="*/ 2147483647 h 1877"/>
                <a:gd name="T6" fmla="*/ 2147483647 w 1877"/>
                <a:gd name="T7" fmla="*/ 2147483647 h 1877"/>
                <a:gd name="T8" fmla="*/ 2147483647 w 1877"/>
                <a:gd name="T9" fmla="*/ 2147483647 h 1877"/>
                <a:gd name="T10" fmla="*/ 2147483647 w 1877"/>
                <a:gd name="T11" fmla="*/ 2147483647 h 1877"/>
                <a:gd name="T12" fmla="*/ 2147483647 w 1877"/>
                <a:gd name="T13" fmla="*/ 2147483647 h 1877"/>
                <a:gd name="T14" fmla="*/ 2147483647 w 1877"/>
                <a:gd name="T15" fmla="*/ 2147483647 h 1877"/>
                <a:gd name="T16" fmla="*/ 2147483647 w 1877"/>
                <a:gd name="T17" fmla="*/ 2147483647 h 1877"/>
                <a:gd name="T18" fmla="*/ 2147483647 w 1877"/>
                <a:gd name="T19" fmla="*/ 2147483647 h 1877"/>
                <a:gd name="T20" fmla="*/ 2147483647 w 1877"/>
                <a:gd name="T21" fmla="*/ 2147483647 h 1877"/>
                <a:gd name="T22" fmla="*/ 2147483647 w 1877"/>
                <a:gd name="T23" fmla="*/ 2147483647 h 1877"/>
                <a:gd name="T24" fmla="*/ 2147483647 w 1877"/>
                <a:gd name="T25" fmla="*/ 2147483647 h 1877"/>
                <a:gd name="T26" fmla="*/ 2147483647 w 1877"/>
                <a:gd name="T27" fmla="*/ 2147483647 h 1877"/>
                <a:gd name="T28" fmla="*/ 2147483647 w 1877"/>
                <a:gd name="T29" fmla="*/ 2147483647 h 1877"/>
                <a:gd name="T30" fmla="*/ 2147483647 w 1877"/>
                <a:gd name="T31" fmla="*/ 2147483647 h 1877"/>
                <a:gd name="T32" fmla="*/ 2147483647 w 1877"/>
                <a:gd name="T33" fmla="*/ 2147483647 h 1877"/>
                <a:gd name="T34" fmla="*/ 2147483647 w 1877"/>
                <a:gd name="T35" fmla="*/ 2147483647 h 1877"/>
                <a:gd name="T36" fmla="*/ 2147483647 w 1877"/>
                <a:gd name="T37" fmla="*/ 2147483647 h 1877"/>
                <a:gd name="T38" fmla="*/ 2147483647 w 1877"/>
                <a:gd name="T39" fmla="*/ 2147483647 h 1877"/>
                <a:gd name="T40" fmla="*/ 2147483647 w 1877"/>
                <a:gd name="T41" fmla="*/ 2147483647 h 1877"/>
                <a:gd name="T42" fmla="*/ 2147483647 w 1877"/>
                <a:gd name="T43" fmla="*/ 2147483647 h 1877"/>
                <a:gd name="T44" fmla="*/ 2147483647 w 1877"/>
                <a:gd name="T45" fmla="*/ 2147483647 h 1877"/>
                <a:gd name="T46" fmla="*/ 2147483647 w 1877"/>
                <a:gd name="T47" fmla="*/ 2147483647 h 1877"/>
                <a:gd name="T48" fmla="*/ 2147483647 w 1877"/>
                <a:gd name="T49" fmla="*/ 2147483647 h 1877"/>
                <a:gd name="T50" fmla="*/ 2147483647 w 1877"/>
                <a:gd name="T51" fmla="*/ 2147483647 h 1877"/>
                <a:gd name="T52" fmla="*/ 2147483647 w 1877"/>
                <a:gd name="T53" fmla="*/ 2147483647 h 1877"/>
                <a:gd name="T54" fmla="*/ 2147483647 w 1877"/>
                <a:gd name="T55" fmla="*/ 2147483647 h 1877"/>
                <a:gd name="T56" fmla="*/ 2147483647 w 1877"/>
                <a:gd name="T57" fmla="*/ 2147483647 h 1877"/>
                <a:gd name="T58" fmla="*/ 2147483647 w 1877"/>
                <a:gd name="T59" fmla="*/ 2147483647 h 1877"/>
                <a:gd name="T60" fmla="*/ 2147483647 w 1877"/>
                <a:gd name="T61" fmla="*/ 2147483647 h 1877"/>
                <a:gd name="T62" fmla="*/ 2147483647 w 1877"/>
                <a:gd name="T63" fmla="*/ 2147483647 h 1877"/>
                <a:gd name="T64" fmla="*/ 2147483647 w 1877"/>
                <a:gd name="T65" fmla="*/ 2147483647 h 1877"/>
                <a:gd name="T66" fmla="*/ 2147483647 w 1877"/>
                <a:gd name="T67" fmla="*/ 2147483647 h 187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877"/>
                <a:gd name="T103" fmla="*/ 0 h 1877"/>
                <a:gd name="T104" fmla="*/ 1877 w 1877"/>
                <a:gd name="T105" fmla="*/ 1877 h 187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19050" cap="rnd">
              <a:solidFill>
                <a:srgbClr val="3F5378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04" tIns="91404" rIns="91404" bIns="91404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d-ID" altLang="id-ID"/>
            </a:p>
          </p:txBody>
        </p:sp>
        <p:sp>
          <p:nvSpPr>
            <p:cNvPr id="38946" name="Shape 257">
              <a:extLst>
                <a:ext uri="{FF2B5EF4-FFF2-40B4-BE49-F238E27FC236}">
                  <a16:creationId xmlns:a16="http://schemas.microsoft.com/office/drawing/2014/main" xmlns="" id="{0C56B31E-51D2-439E-9C45-10A8C2B7D4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300" y="4638450"/>
              <a:ext cx="46900" cy="46900"/>
            </a:xfrm>
            <a:custGeom>
              <a:avLst/>
              <a:gdLst>
                <a:gd name="T0" fmla="*/ 2147483647 w 1876"/>
                <a:gd name="T1" fmla="*/ 2147483647 h 1876"/>
                <a:gd name="T2" fmla="*/ 2147483647 w 1876"/>
                <a:gd name="T3" fmla="*/ 2147483647 h 1876"/>
                <a:gd name="T4" fmla="*/ 2147483647 w 1876"/>
                <a:gd name="T5" fmla="*/ 2147483647 h 1876"/>
                <a:gd name="T6" fmla="*/ 2147483647 w 1876"/>
                <a:gd name="T7" fmla="*/ 2147483647 h 1876"/>
                <a:gd name="T8" fmla="*/ 2147483647 w 1876"/>
                <a:gd name="T9" fmla="*/ 0 h 1876"/>
                <a:gd name="T10" fmla="*/ 2147483647 w 1876"/>
                <a:gd name="T11" fmla="*/ 0 h 1876"/>
                <a:gd name="T12" fmla="*/ 2147483647 w 1876"/>
                <a:gd name="T13" fmla="*/ 0 h 1876"/>
                <a:gd name="T14" fmla="*/ 2147483647 w 1876"/>
                <a:gd name="T15" fmla="*/ 2147483647 h 1876"/>
                <a:gd name="T16" fmla="*/ 2147483647 w 1876"/>
                <a:gd name="T17" fmla="*/ 2147483647 h 1876"/>
                <a:gd name="T18" fmla="*/ 2147483647 w 1876"/>
                <a:gd name="T19" fmla="*/ 2147483647 h 1876"/>
                <a:gd name="T20" fmla="*/ 2147483647 w 1876"/>
                <a:gd name="T21" fmla="*/ 2147483647 h 1876"/>
                <a:gd name="T22" fmla="*/ 2147483647 w 1876"/>
                <a:gd name="T23" fmla="*/ 2147483647 h 1876"/>
                <a:gd name="T24" fmla="*/ 2147483647 w 1876"/>
                <a:gd name="T25" fmla="*/ 2147483647 h 1876"/>
                <a:gd name="T26" fmla="*/ 2147483647 w 1876"/>
                <a:gd name="T27" fmla="*/ 2147483647 h 1876"/>
                <a:gd name="T28" fmla="*/ 2147483647 w 1876"/>
                <a:gd name="T29" fmla="*/ 2147483647 h 1876"/>
                <a:gd name="T30" fmla="*/ 2147483647 w 1876"/>
                <a:gd name="T31" fmla="*/ 2147483647 h 1876"/>
                <a:gd name="T32" fmla="*/ 0 w 1876"/>
                <a:gd name="T33" fmla="*/ 2147483647 h 1876"/>
                <a:gd name="T34" fmla="*/ 0 w 1876"/>
                <a:gd name="T35" fmla="*/ 2147483647 h 1876"/>
                <a:gd name="T36" fmla="*/ 2147483647 w 1876"/>
                <a:gd name="T37" fmla="*/ 2147483647 h 1876"/>
                <a:gd name="T38" fmla="*/ 2147483647 w 1876"/>
                <a:gd name="T39" fmla="*/ 2147483647 h 1876"/>
                <a:gd name="T40" fmla="*/ 2147483647 w 1876"/>
                <a:gd name="T41" fmla="*/ 2147483647 h 1876"/>
                <a:gd name="T42" fmla="*/ 2147483647 w 1876"/>
                <a:gd name="T43" fmla="*/ 2147483647 h 1876"/>
                <a:gd name="T44" fmla="*/ 2147483647 w 1876"/>
                <a:gd name="T45" fmla="*/ 2147483647 h 1876"/>
                <a:gd name="T46" fmla="*/ 2147483647 w 1876"/>
                <a:gd name="T47" fmla="*/ 2147483647 h 1876"/>
                <a:gd name="T48" fmla="*/ 2147483647 w 1876"/>
                <a:gd name="T49" fmla="*/ 2147483647 h 1876"/>
                <a:gd name="T50" fmla="*/ 2147483647 w 1876"/>
                <a:gd name="T51" fmla="*/ 2147483647 h 1876"/>
                <a:gd name="T52" fmla="*/ 2147483647 w 1876"/>
                <a:gd name="T53" fmla="*/ 2147483647 h 1876"/>
                <a:gd name="T54" fmla="*/ 2147483647 w 1876"/>
                <a:gd name="T55" fmla="*/ 2147483647 h 1876"/>
                <a:gd name="T56" fmla="*/ 2147483647 w 1876"/>
                <a:gd name="T57" fmla="*/ 2147483647 h 1876"/>
                <a:gd name="T58" fmla="*/ 2147483647 w 1876"/>
                <a:gd name="T59" fmla="*/ 2147483647 h 1876"/>
                <a:gd name="T60" fmla="*/ 2147483647 w 1876"/>
                <a:gd name="T61" fmla="*/ 2147483647 h 1876"/>
                <a:gd name="T62" fmla="*/ 2147483647 w 1876"/>
                <a:gd name="T63" fmla="*/ 2147483647 h 1876"/>
                <a:gd name="T64" fmla="*/ 2147483647 w 1876"/>
                <a:gd name="T65" fmla="*/ 2147483647 h 1876"/>
                <a:gd name="T66" fmla="*/ 2147483647 w 1876"/>
                <a:gd name="T67" fmla="*/ 2147483647 h 18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876"/>
                <a:gd name="T103" fmla="*/ 0 h 1876"/>
                <a:gd name="T104" fmla="*/ 1876 w 1876"/>
                <a:gd name="T105" fmla="*/ 1876 h 18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19050" cap="rnd">
              <a:solidFill>
                <a:srgbClr val="3F5378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04" tIns="91404" rIns="91404" bIns="91404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d-ID" altLang="id-ID"/>
            </a:p>
          </p:txBody>
        </p:sp>
      </p:grpSp>
      <p:grpSp>
        <p:nvGrpSpPr>
          <p:cNvPr id="38924" name="Shape 253">
            <a:extLst>
              <a:ext uri="{FF2B5EF4-FFF2-40B4-BE49-F238E27FC236}">
                <a16:creationId xmlns:a16="http://schemas.microsoft.com/office/drawing/2014/main" xmlns="" id="{136ED4B4-EB86-4E72-9257-829DEA737CC9}"/>
              </a:ext>
            </a:extLst>
          </p:cNvPr>
          <p:cNvGrpSpPr>
            <a:grpSpLocks/>
          </p:cNvGrpSpPr>
          <p:nvPr/>
        </p:nvGrpSpPr>
        <p:grpSpPr bwMode="auto">
          <a:xfrm rot="-587363">
            <a:off x="5449784" y="4197165"/>
            <a:ext cx="653899" cy="653899"/>
            <a:chOff x="576250" y="4319400"/>
            <a:chExt cx="442075" cy="442050"/>
          </a:xfrm>
        </p:grpSpPr>
        <p:sp>
          <p:nvSpPr>
            <p:cNvPr id="38939" name="Shape 254">
              <a:extLst>
                <a:ext uri="{FF2B5EF4-FFF2-40B4-BE49-F238E27FC236}">
                  <a16:creationId xmlns:a16="http://schemas.microsoft.com/office/drawing/2014/main" xmlns="" id="{80083C40-2349-41D9-90F2-ECFD2E016E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250" y="4319400"/>
              <a:ext cx="442075" cy="442050"/>
            </a:xfrm>
            <a:custGeom>
              <a:avLst/>
              <a:gdLst>
                <a:gd name="T0" fmla="*/ 2147483647 w 17683"/>
                <a:gd name="T1" fmla="*/ 2147483647 h 17682"/>
                <a:gd name="T2" fmla="*/ 2147483647 w 17683"/>
                <a:gd name="T3" fmla="*/ 2147483647 h 17682"/>
                <a:gd name="T4" fmla="*/ 2147483647 w 17683"/>
                <a:gd name="T5" fmla="*/ 2147483647 h 17682"/>
                <a:gd name="T6" fmla="*/ 2147483647 w 17683"/>
                <a:gd name="T7" fmla="*/ 2147483647 h 17682"/>
                <a:gd name="T8" fmla="*/ 2147483647 w 17683"/>
                <a:gd name="T9" fmla="*/ 2147483647 h 17682"/>
                <a:gd name="T10" fmla="*/ 2147483647 w 17683"/>
                <a:gd name="T11" fmla="*/ 2147483647 h 17682"/>
                <a:gd name="T12" fmla="*/ 2147483647 w 17683"/>
                <a:gd name="T13" fmla="*/ 2147483647 h 17682"/>
                <a:gd name="T14" fmla="*/ 2147483647 w 17683"/>
                <a:gd name="T15" fmla="*/ 2147483647 h 17682"/>
                <a:gd name="T16" fmla="*/ 2147483647 w 17683"/>
                <a:gd name="T17" fmla="*/ 2147483647 h 17682"/>
                <a:gd name="T18" fmla="*/ 2147483647 w 17683"/>
                <a:gd name="T19" fmla="*/ 2147483647 h 17682"/>
                <a:gd name="T20" fmla="*/ 2147483647 w 17683"/>
                <a:gd name="T21" fmla="*/ 2147483647 h 17682"/>
                <a:gd name="T22" fmla="*/ 2147483647 w 17683"/>
                <a:gd name="T23" fmla="*/ 2147483647 h 17682"/>
                <a:gd name="T24" fmla="*/ 2147483647 w 17683"/>
                <a:gd name="T25" fmla="*/ 2147483647 h 17682"/>
                <a:gd name="T26" fmla="*/ 2147483647 w 17683"/>
                <a:gd name="T27" fmla="*/ 2147483647 h 17682"/>
                <a:gd name="T28" fmla="*/ 2147483647 w 17683"/>
                <a:gd name="T29" fmla="*/ 2147483647 h 17682"/>
                <a:gd name="T30" fmla="*/ 2147483647 w 17683"/>
                <a:gd name="T31" fmla="*/ 2147483647 h 17682"/>
                <a:gd name="T32" fmla="*/ 0 w 17683"/>
                <a:gd name="T33" fmla="*/ 2147483647 h 17682"/>
                <a:gd name="T34" fmla="*/ 2147483647 w 17683"/>
                <a:gd name="T35" fmla="*/ 2147483647 h 17682"/>
                <a:gd name="T36" fmla="*/ 2147483647 w 17683"/>
                <a:gd name="T37" fmla="*/ 2147483647 h 17682"/>
                <a:gd name="T38" fmla="*/ 2147483647 w 17683"/>
                <a:gd name="T39" fmla="*/ 2147483647 h 17682"/>
                <a:gd name="T40" fmla="*/ 2147483647 w 17683"/>
                <a:gd name="T41" fmla="*/ 2147483647 h 17682"/>
                <a:gd name="T42" fmla="*/ 2147483647 w 17683"/>
                <a:gd name="T43" fmla="*/ 2147483647 h 17682"/>
                <a:gd name="T44" fmla="*/ 2147483647 w 17683"/>
                <a:gd name="T45" fmla="*/ 2147483647 h 17682"/>
                <a:gd name="T46" fmla="*/ 2147483647 w 17683"/>
                <a:gd name="T47" fmla="*/ 2147483647 h 17682"/>
                <a:gd name="T48" fmla="*/ 2147483647 w 17683"/>
                <a:gd name="T49" fmla="*/ 2147483647 h 17682"/>
                <a:gd name="T50" fmla="*/ 2147483647 w 17683"/>
                <a:gd name="T51" fmla="*/ 2147483647 h 17682"/>
                <a:gd name="T52" fmla="*/ 2147483647 w 17683"/>
                <a:gd name="T53" fmla="*/ 2147483647 h 17682"/>
                <a:gd name="T54" fmla="*/ 2147483647 w 17683"/>
                <a:gd name="T55" fmla="*/ 2147483647 h 17682"/>
                <a:gd name="T56" fmla="*/ 2147483647 w 17683"/>
                <a:gd name="T57" fmla="*/ 2147483647 h 17682"/>
                <a:gd name="T58" fmla="*/ 2147483647 w 17683"/>
                <a:gd name="T59" fmla="*/ 2147483647 h 17682"/>
                <a:gd name="T60" fmla="*/ 2147483647 w 17683"/>
                <a:gd name="T61" fmla="*/ 2147483647 h 17682"/>
                <a:gd name="T62" fmla="*/ 2147483647 w 17683"/>
                <a:gd name="T63" fmla="*/ 2147483647 h 17682"/>
                <a:gd name="T64" fmla="*/ 2147483647 w 17683"/>
                <a:gd name="T65" fmla="*/ 2147483647 h 17682"/>
                <a:gd name="T66" fmla="*/ 2147483647 w 17683"/>
                <a:gd name="T67" fmla="*/ 2147483647 h 17682"/>
                <a:gd name="T68" fmla="*/ 2147483647 w 17683"/>
                <a:gd name="T69" fmla="*/ 2147483647 h 17682"/>
                <a:gd name="T70" fmla="*/ 2147483647 w 17683"/>
                <a:gd name="T71" fmla="*/ 2147483647 h 17682"/>
                <a:gd name="T72" fmla="*/ 2147483647 w 17683"/>
                <a:gd name="T73" fmla="*/ 2147483647 h 17682"/>
                <a:gd name="T74" fmla="*/ 2147483647 w 17683"/>
                <a:gd name="T75" fmla="*/ 2147483647 h 17682"/>
                <a:gd name="T76" fmla="*/ 2147483647 w 17683"/>
                <a:gd name="T77" fmla="*/ 2147483647 h 17682"/>
                <a:gd name="T78" fmla="*/ 2147483647 w 17683"/>
                <a:gd name="T79" fmla="*/ 2147483647 h 17682"/>
                <a:gd name="T80" fmla="*/ 2147483647 w 17683"/>
                <a:gd name="T81" fmla="*/ 2147483647 h 17682"/>
                <a:gd name="T82" fmla="*/ 2147483647 w 17683"/>
                <a:gd name="T83" fmla="*/ 2147483647 h 17682"/>
                <a:gd name="T84" fmla="*/ 2147483647 w 17683"/>
                <a:gd name="T85" fmla="*/ 2147483647 h 17682"/>
                <a:gd name="T86" fmla="*/ 2147483647 w 17683"/>
                <a:gd name="T87" fmla="*/ 2147483647 h 17682"/>
                <a:gd name="T88" fmla="*/ 2147483647 w 17683"/>
                <a:gd name="T89" fmla="*/ 2147483647 h 17682"/>
                <a:gd name="T90" fmla="*/ 2147483647 w 17683"/>
                <a:gd name="T91" fmla="*/ 2147483647 h 17682"/>
                <a:gd name="T92" fmla="*/ 2147483647 w 17683"/>
                <a:gd name="T93" fmla="*/ 2147483647 h 17682"/>
                <a:gd name="T94" fmla="*/ 2147483647 w 17683"/>
                <a:gd name="T95" fmla="*/ 2147483647 h 17682"/>
                <a:gd name="T96" fmla="*/ 2147483647 w 17683"/>
                <a:gd name="T97" fmla="*/ 2147483647 h 17682"/>
                <a:gd name="T98" fmla="*/ 2147483647 w 17683"/>
                <a:gd name="T99" fmla="*/ 2147483647 h 17682"/>
                <a:gd name="T100" fmla="*/ 2147483647 w 17683"/>
                <a:gd name="T101" fmla="*/ 2147483647 h 17682"/>
                <a:gd name="T102" fmla="*/ 2147483647 w 17683"/>
                <a:gd name="T103" fmla="*/ 2147483647 h 17682"/>
                <a:gd name="T104" fmla="*/ 2147483647 w 17683"/>
                <a:gd name="T105" fmla="*/ 2147483647 h 17682"/>
                <a:gd name="T106" fmla="*/ 2147483647 w 17683"/>
                <a:gd name="T107" fmla="*/ 2147483647 h 17682"/>
                <a:gd name="T108" fmla="*/ 2147483647 w 17683"/>
                <a:gd name="T109" fmla="*/ 2147483647 h 17682"/>
                <a:gd name="T110" fmla="*/ 2147483647 w 17683"/>
                <a:gd name="T111" fmla="*/ 2147483647 h 17682"/>
                <a:gd name="T112" fmla="*/ 2147483647 w 17683"/>
                <a:gd name="T113" fmla="*/ 2147483647 h 17682"/>
                <a:gd name="T114" fmla="*/ 2147483647 w 17683"/>
                <a:gd name="T115" fmla="*/ 2147483647 h 17682"/>
                <a:gd name="T116" fmla="*/ 2147483647 w 17683"/>
                <a:gd name="T117" fmla="*/ 2147483647 h 17682"/>
                <a:gd name="T118" fmla="*/ 2147483647 w 17683"/>
                <a:gd name="T119" fmla="*/ 2147483647 h 17682"/>
                <a:gd name="T120" fmla="*/ 2147483647 w 17683"/>
                <a:gd name="T121" fmla="*/ 2147483647 h 17682"/>
                <a:gd name="T122" fmla="*/ 2147483647 w 17683"/>
                <a:gd name="T123" fmla="*/ 2147483647 h 1768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7683"/>
                <a:gd name="T187" fmla="*/ 0 h 17682"/>
                <a:gd name="T188" fmla="*/ 17683 w 17683"/>
                <a:gd name="T189" fmla="*/ 17682 h 1768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19050" cap="rnd">
              <a:solidFill>
                <a:srgbClr val="3F5378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04" tIns="91404" rIns="91404" bIns="91404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d-ID" altLang="id-ID"/>
            </a:p>
          </p:txBody>
        </p:sp>
        <p:sp>
          <p:nvSpPr>
            <p:cNvPr id="38940" name="Shape 255">
              <a:extLst>
                <a:ext uri="{FF2B5EF4-FFF2-40B4-BE49-F238E27FC236}">
                  <a16:creationId xmlns:a16="http://schemas.microsoft.com/office/drawing/2014/main" xmlns="" id="{D389FF7A-EA61-4480-B333-C7ACA89ED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725" y="4668875"/>
              <a:ext cx="73100" cy="73100"/>
            </a:xfrm>
            <a:custGeom>
              <a:avLst/>
              <a:gdLst>
                <a:gd name="T0" fmla="*/ 2147483647 w 2924"/>
                <a:gd name="T1" fmla="*/ 2147483647 h 2924"/>
                <a:gd name="T2" fmla="*/ 2147483647 w 2924"/>
                <a:gd name="T3" fmla="*/ 2147483647 h 2924"/>
                <a:gd name="T4" fmla="*/ 2147483647 w 2924"/>
                <a:gd name="T5" fmla="*/ 2147483647 h 2924"/>
                <a:gd name="T6" fmla="*/ 2147483647 w 2924"/>
                <a:gd name="T7" fmla="*/ 2147483647 h 2924"/>
                <a:gd name="T8" fmla="*/ 2147483647 w 2924"/>
                <a:gd name="T9" fmla="*/ 2147483647 h 2924"/>
                <a:gd name="T10" fmla="*/ 2147483647 w 2924"/>
                <a:gd name="T11" fmla="*/ 2147483647 h 2924"/>
                <a:gd name="T12" fmla="*/ 2147483647 w 2924"/>
                <a:gd name="T13" fmla="*/ 2147483647 h 2924"/>
                <a:gd name="T14" fmla="*/ 2147483647 w 2924"/>
                <a:gd name="T15" fmla="*/ 2147483647 h 2924"/>
                <a:gd name="T16" fmla="*/ 2147483647 w 2924"/>
                <a:gd name="T17" fmla="*/ 2147483647 h 2924"/>
                <a:gd name="T18" fmla="*/ 2147483647 w 2924"/>
                <a:gd name="T19" fmla="*/ 2147483647 h 2924"/>
                <a:gd name="T20" fmla="*/ 2147483647 w 2924"/>
                <a:gd name="T21" fmla="*/ 2147483647 h 2924"/>
                <a:gd name="T22" fmla="*/ 2147483647 w 2924"/>
                <a:gd name="T23" fmla="*/ 2147483647 h 2924"/>
                <a:gd name="T24" fmla="*/ 2147483647 w 2924"/>
                <a:gd name="T25" fmla="*/ 2147483647 h 2924"/>
                <a:gd name="T26" fmla="*/ 2147483647 w 2924"/>
                <a:gd name="T27" fmla="*/ 2147483647 h 2924"/>
                <a:gd name="T28" fmla="*/ 2147483647 w 2924"/>
                <a:gd name="T29" fmla="*/ 2147483647 h 2924"/>
                <a:gd name="T30" fmla="*/ 2147483647 w 2924"/>
                <a:gd name="T31" fmla="*/ 2147483647 h 2924"/>
                <a:gd name="T32" fmla="*/ 2147483647 w 2924"/>
                <a:gd name="T33" fmla="*/ 2147483647 h 2924"/>
                <a:gd name="T34" fmla="*/ 2147483647 w 2924"/>
                <a:gd name="T35" fmla="*/ 2147483647 h 2924"/>
                <a:gd name="T36" fmla="*/ 2147483647 w 2924"/>
                <a:gd name="T37" fmla="*/ 2147483647 h 2924"/>
                <a:gd name="T38" fmla="*/ 2147483647 w 2924"/>
                <a:gd name="T39" fmla="*/ 2147483647 h 2924"/>
                <a:gd name="T40" fmla="*/ 2147483647 w 2924"/>
                <a:gd name="T41" fmla="*/ 2147483647 h 2924"/>
                <a:gd name="T42" fmla="*/ 2147483647 w 2924"/>
                <a:gd name="T43" fmla="*/ 2147483647 h 2924"/>
                <a:gd name="T44" fmla="*/ 2147483647 w 2924"/>
                <a:gd name="T45" fmla="*/ 2147483647 h 2924"/>
                <a:gd name="T46" fmla="*/ 2147483647 w 2924"/>
                <a:gd name="T47" fmla="*/ 2147483647 h 2924"/>
                <a:gd name="T48" fmla="*/ 2147483647 w 2924"/>
                <a:gd name="T49" fmla="*/ 2147483647 h 2924"/>
                <a:gd name="T50" fmla="*/ 2147483647 w 2924"/>
                <a:gd name="T51" fmla="*/ 2147483647 h 2924"/>
                <a:gd name="T52" fmla="*/ 2147483647 w 2924"/>
                <a:gd name="T53" fmla="*/ 2147483647 h 2924"/>
                <a:gd name="T54" fmla="*/ 2147483647 w 2924"/>
                <a:gd name="T55" fmla="*/ 2147483647 h 2924"/>
                <a:gd name="T56" fmla="*/ 2147483647 w 2924"/>
                <a:gd name="T57" fmla="*/ 2147483647 h 2924"/>
                <a:gd name="T58" fmla="*/ 2147483647 w 2924"/>
                <a:gd name="T59" fmla="*/ 2147483647 h 2924"/>
                <a:gd name="T60" fmla="*/ 2147483647 w 2924"/>
                <a:gd name="T61" fmla="*/ 2147483647 h 2924"/>
                <a:gd name="T62" fmla="*/ 2147483647 w 2924"/>
                <a:gd name="T63" fmla="*/ 2147483647 h 29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24"/>
                <a:gd name="T97" fmla="*/ 0 h 2924"/>
                <a:gd name="T98" fmla="*/ 2924 w 2924"/>
                <a:gd name="T99" fmla="*/ 2924 h 29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19050" cap="rnd">
              <a:solidFill>
                <a:srgbClr val="3F5378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04" tIns="91404" rIns="91404" bIns="91404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d-ID" altLang="id-ID"/>
            </a:p>
          </p:txBody>
        </p:sp>
        <p:sp>
          <p:nvSpPr>
            <p:cNvPr id="38941" name="Shape 256">
              <a:extLst>
                <a:ext uri="{FF2B5EF4-FFF2-40B4-BE49-F238E27FC236}">
                  <a16:creationId xmlns:a16="http://schemas.microsoft.com/office/drawing/2014/main" xmlns="" id="{B48E1560-48F0-4A65-B0BC-6B740FAB74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350" y="4711500"/>
              <a:ext cx="46925" cy="46925"/>
            </a:xfrm>
            <a:custGeom>
              <a:avLst/>
              <a:gdLst>
                <a:gd name="T0" fmla="*/ 2147483647 w 1877"/>
                <a:gd name="T1" fmla="*/ 2147483647 h 1877"/>
                <a:gd name="T2" fmla="*/ 2147483647 w 1877"/>
                <a:gd name="T3" fmla="*/ 2147483647 h 1877"/>
                <a:gd name="T4" fmla="*/ 2147483647 w 1877"/>
                <a:gd name="T5" fmla="*/ 2147483647 h 1877"/>
                <a:gd name="T6" fmla="*/ 2147483647 w 1877"/>
                <a:gd name="T7" fmla="*/ 2147483647 h 1877"/>
                <a:gd name="T8" fmla="*/ 2147483647 w 1877"/>
                <a:gd name="T9" fmla="*/ 2147483647 h 1877"/>
                <a:gd name="T10" fmla="*/ 2147483647 w 1877"/>
                <a:gd name="T11" fmla="*/ 2147483647 h 1877"/>
                <a:gd name="T12" fmla="*/ 2147483647 w 1877"/>
                <a:gd name="T13" fmla="*/ 2147483647 h 1877"/>
                <a:gd name="T14" fmla="*/ 2147483647 w 1877"/>
                <a:gd name="T15" fmla="*/ 2147483647 h 1877"/>
                <a:gd name="T16" fmla="*/ 2147483647 w 1877"/>
                <a:gd name="T17" fmla="*/ 2147483647 h 1877"/>
                <a:gd name="T18" fmla="*/ 2147483647 w 1877"/>
                <a:gd name="T19" fmla="*/ 2147483647 h 1877"/>
                <a:gd name="T20" fmla="*/ 2147483647 w 1877"/>
                <a:gd name="T21" fmla="*/ 2147483647 h 1877"/>
                <a:gd name="T22" fmla="*/ 2147483647 w 1877"/>
                <a:gd name="T23" fmla="*/ 2147483647 h 1877"/>
                <a:gd name="T24" fmla="*/ 2147483647 w 1877"/>
                <a:gd name="T25" fmla="*/ 2147483647 h 1877"/>
                <a:gd name="T26" fmla="*/ 2147483647 w 1877"/>
                <a:gd name="T27" fmla="*/ 2147483647 h 1877"/>
                <a:gd name="T28" fmla="*/ 2147483647 w 1877"/>
                <a:gd name="T29" fmla="*/ 2147483647 h 1877"/>
                <a:gd name="T30" fmla="*/ 2147483647 w 1877"/>
                <a:gd name="T31" fmla="*/ 2147483647 h 1877"/>
                <a:gd name="T32" fmla="*/ 2147483647 w 1877"/>
                <a:gd name="T33" fmla="*/ 2147483647 h 1877"/>
                <a:gd name="T34" fmla="*/ 2147483647 w 1877"/>
                <a:gd name="T35" fmla="*/ 2147483647 h 1877"/>
                <a:gd name="T36" fmla="*/ 2147483647 w 1877"/>
                <a:gd name="T37" fmla="*/ 2147483647 h 1877"/>
                <a:gd name="T38" fmla="*/ 2147483647 w 1877"/>
                <a:gd name="T39" fmla="*/ 2147483647 h 1877"/>
                <a:gd name="T40" fmla="*/ 2147483647 w 1877"/>
                <a:gd name="T41" fmla="*/ 2147483647 h 1877"/>
                <a:gd name="T42" fmla="*/ 2147483647 w 1877"/>
                <a:gd name="T43" fmla="*/ 2147483647 h 1877"/>
                <a:gd name="T44" fmla="*/ 2147483647 w 1877"/>
                <a:gd name="T45" fmla="*/ 2147483647 h 1877"/>
                <a:gd name="T46" fmla="*/ 2147483647 w 1877"/>
                <a:gd name="T47" fmla="*/ 2147483647 h 1877"/>
                <a:gd name="T48" fmla="*/ 2147483647 w 1877"/>
                <a:gd name="T49" fmla="*/ 2147483647 h 1877"/>
                <a:gd name="T50" fmla="*/ 2147483647 w 1877"/>
                <a:gd name="T51" fmla="*/ 2147483647 h 1877"/>
                <a:gd name="T52" fmla="*/ 2147483647 w 1877"/>
                <a:gd name="T53" fmla="*/ 2147483647 h 1877"/>
                <a:gd name="T54" fmla="*/ 2147483647 w 1877"/>
                <a:gd name="T55" fmla="*/ 2147483647 h 1877"/>
                <a:gd name="T56" fmla="*/ 2147483647 w 1877"/>
                <a:gd name="T57" fmla="*/ 2147483647 h 1877"/>
                <a:gd name="T58" fmla="*/ 2147483647 w 1877"/>
                <a:gd name="T59" fmla="*/ 2147483647 h 1877"/>
                <a:gd name="T60" fmla="*/ 2147483647 w 1877"/>
                <a:gd name="T61" fmla="*/ 2147483647 h 1877"/>
                <a:gd name="T62" fmla="*/ 2147483647 w 1877"/>
                <a:gd name="T63" fmla="*/ 2147483647 h 1877"/>
                <a:gd name="T64" fmla="*/ 2147483647 w 1877"/>
                <a:gd name="T65" fmla="*/ 2147483647 h 1877"/>
                <a:gd name="T66" fmla="*/ 2147483647 w 1877"/>
                <a:gd name="T67" fmla="*/ 2147483647 h 187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877"/>
                <a:gd name="T103" fmla="*/ 0 h 1877"/>
                <a:gd name="T104" fmla="*/ 1877 w 1877"/>
                <a:gd name="T105" fmla="*/ 1877 h 187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19050" cap="rnd">
              <a:solidFill>
                <a:srgbClr val="3F5378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04" tIns="91404" rIns="91404" bIns="91404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d-ID" altLang="id-ID"/>
            </a:p>
          </p:txBody>
        </p:sp>
        <p:sp>
          <p:nvSpPr>
            <p:cNvPr id="38942" name="Shape 257">
              <a:extLst>
                <a:ext uri="{FF2B5EF4-FFF2-40B4-BE49-F238E27FC236}">
                  <a16:creationId xmlns:a16="http://schemas.microsoft.com/office/drawing/2014/main" xmlns="" id="{D924C7C1-18C4-4159-9A54-09E179A57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300" y="4638450"/>
              <a:ext cx="46900" cy="46900"/>
            </a:xfrm>
            <a:custGeom>
              <a:avLst/>
              <a:gdLst>
                <a:gd name="T0" fmla="*/ 2147483647 w 1876"/>
                <a:gd name="T1" fmla="*/ 2147483647 h 1876"/>
                <a:gd name="T2" fmla="*/ 2147483647 w 1876"/>
                <a:gd name="T3" fmla="*/ 2147483647 h 1876"/>
                <a:gd name="T4" fmla="*/ 2147483647 w 1876"/>
                <a:gd name="T5" fmla="*/ 2147483647 h 1876"/>
                <a:gd name="T6" fmla="*/ 2147483647 w 1876"/>
                <a:gd name="T7" fmla="*/ 2147483647 h 1876"/>
                <a:gd name="T8" fmla="*/ 2147483647 w 1876"/>
                <a:gd name="T9" fmla="*/ 0 h 1876"/>
                <a:gd name="T10" fmla="*/ 2147483647 w 1876"/>
                <a:gd name="T11" fmla="*/ 0 h 1876"/>
                <a:gd name="T12" fmla="*/ 2147483647 w 1876"/>
                <a:gd name="T13" fmla="*/ 0 h 1876"/>
                <a:gd name="T14" fmla="*/ 2147483647 w 1876"/>
                <a:gd name="T15" fmla="*/ 2147483647 h 1876"/>
                <a:gd name="T16" fmla="*/ 2147483647 w 1876"/>
                <a:gd name="T17" fmla="*/ 2147483647 h 1876"/>
                <a:gd name="T18" fmla="*/ 2147483647 w 1876"/>
                <a:gd name="T19" fmla="*/ 2147483647 h 1876"/>
                <a:gd name="T20" fmla="*/ 2147483647 w 1876"/>
                <a:gd name="T21" fmla="*/ 2147483647 h 1876"/>
                <a:gd name="T22" fmla="*/ 2147483647 w 1876"/>
                <a:gd name="T23" fmla="*/ 2147483647 h 1876"/>
                <a:gd name="T24" fmla="*/ 2147483647 w 1876"/>
                <a:gd name="T25" fmla="*/ 2147483647 h 1876"/>
                <a:gd name="T26" fmla="*/ 2147483647 w 1876"/>
                <a:gd name="T27" fmla="*/ 2147483647 h 1876"/>
                <a:gd name="T28" fmla="*/ 2147483647 w 1876"/>
                <a:gd name="T29" fmla="*/ 2147483647 h 1876"/>
                <a:gd name="T30" fmla="*/ 2147483647 w 1876"/>
                <a:gd name="T31" fmla="*/ 2147483647 h 1876"/>
                <a:gd name="T32" fmla="*/ 0 w 1876"/>
                <a:gd name="T33" fmla="*/ 2147483647 h 1876"/>
                <a:gd name="T34" fmla="*/ 0 w 1876"/>
                <a:gd name="T35" fmla="*/ 2147483647 h 1876"/>
                <a:gd name="T36" fmla="*/ 2147483647 w 1876"/>
                <a:gd name="T37" fmla="*/ 2147483647 h 1876"/>
                <a:gd name="T38" fmla="*/ 2147483647 w 1876"/>
                <a:gd name="T39" fmla="*/ 2147483647 h 1876"/>
                <a:gd name="T40" fmla="*/ 2147483647 w 1876"/>
                <a:gd name="T41" fmla="*/ 2147483647 h 1876"/>
                <a:gd name="T42" fmla="*/ 2147483647 w 1876"/>
                <a:gd name="T43" fmla="*/ 2147483647 h 1876"/>
                <a:gd name="T44" fmla="*/ 2147483647 w 1876"/>
                <a:gd name="T45" fmla="*/ 2147483647 h 1876"/>
                <a:gd name="T46" fmla="*/ 2147483647 w 1876"/>
                <a:gd name="T47" fmla="*/ 2147483647 h 1876"/>
                <a:gd name="T48" fmla="*/ 2147483647 w 1876"/>
                <a:gd name="T49" fmla="*/ 2147483647 h 1876"/>
                <a:gd name="T50" fmla="*/ 2147483647 w 1876"/>
                <a:gd name="T51" fmla="*/ 2147483647 h 1876"/>
                <a:gd name="T52" fmla="*/ 2147483647 w 1876"/>
                <a:gd name="T53" fmla="*/ 2147483647 h 1876"/>
                <a:gd name="T54" fmla="*/ 2147483647 w 1876"/>
                <a:gd name="T55" fmla="*/ 2147483647 h 1876"/>
                <a:gd name="T56" fmla="*/ 2147483647 w 1876"/>
                <a:gd name="T57" fmla="*/ 2147483647 h 1876"/>
                <a:gd name="T58" fmla="*/ 2147483647 w 1876"/>
                <a:gd name="T59" fmla="*/ 2147483647 h 1876"/>
                <a:gd name="T60" fmla="*/ 2147483647 w 1876"/>
                <a:gd name="T61" fmla="*/ 2147483647 h 1876"/>
                <a:gd name="T62" fmla="*/ 2147483647 w 1876"/>
                <a:gd name="T63" fmla="*/ 2147483647 h 1876"/>
                <a:gd name="T64" fmla="*/ 2147483647 w 1876"/>
                <a:gd name="T65" fmla="*/ 2147483647 h 1876"/>
                <a:gd name="T66" fmla="*/ 2147483647 w 1876"/>
                <a:gd name="T67" fmla="*/ 2147483647 h 18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876"/>
                <a:gd name="T103" fmla="*/ 0 h 1876"/>
                <a:gd name="T104" fmla="*/ 1876 w 1876"/>
                <a:gd name="T105" fmla="*/ 1876 h 18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19050" cap="rnd">
              <a:solidFill>
                <a:srgbClr val="3F5378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04" tIns="91404" rIns="91404" bIns="91404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d-ID" altLang="id-ID"/>
            </a:p>
          </p:txBody>
        </p:sp>
      </p:grpSp>
      <p:grpSp>
        <p:nvGrpSpPr>
          <p:cNvPr id="38925" name="Shape 253">
            <a:extLst>
              <a:ext uri="{FF2B5EF4-FFF2-40B4-BE49-F238E27FC236}">
                <a16:creationId xmlns:a16="http://schemas.microsoft.com/office/drawing/2014/main" xmlns="" id="{9C1802EA-1881-4831-8FD6-F5F3373BB105}"/>
              </a:ext>
            </a:extLst>
          </p:cNvPr>
          <p:cNvGrpSpPr>
            <a:grpSpLocks/>
          </p:cNvGrpSpPr>
          <p:nvPr/>
        </p:nvGrpSpPr>
        <p:grpSpPr bwMode="auto">
          <a:xfrm rot="-587363">
            <a:off x="6756935" y="4164275"/>
            <a:ext cx="653899" cy="652311"/>
            <a:chOff x="576250" y="4319400"/>
            <a:chExt cx="442075" cy="442050"/>
          </a:xfrm>
        </p:grpSpPr>
        <p:sp>
          <p:nvSpPr>
            <p:cNvPr id="38935" name="Shape 254">
              <a:extLst>
                <a:ext uri="{FF2B5EF4-FFF2-40B4-BE49-F238E27FC236}">
                  <a16:creationId xmlns:a16="http://schemas.microsoft.com/office/drawing/2014/main" xmlns="" id="{5CE87368-78B5-4102-A099-632E5A620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250" y="4319400"/>
              <a:ext cx="442075" cy="442050"/>
            </a:xfrm>
            <a:custGeom>
              <a:avLst/>
              <a:gdLst>
                <a:gd name="T0" fmla="*/ 2147483647 w 17683"/>
                <a:gd name="T1" fmla="*/ 2147483647 h 17682"/>
                <a:gd name="T2" fmla="*/ 2147483647 w 17683"/>
                <a:gd name="T3" fmla="*/ 2147483647 h 17682"/>
                <a:gd name="T4" fmla="*/ 2147483647 w 17683"/>
                <a:gd name="T5" fmla="*/ 2147483647 h 17682"/>
                <a:gd name="T6" fmla="*/ 2147483647 w 17683"/>
                <a:gd name="T7" fmla="*/ 2147483647 h 17682"/>
                <a:gd name="T8" fmla="*/ 2147483647 w 17683"/>
                <a:gd name="T9" fmla="*/ 2147483647 h 17682"/>
                <a:gd name="T10" fmla="*/ 2147483647 w 17683"/>
                <a:gd name="T11" fmla="*/ 2147483647 h 17682"/>
                <a:gd name="T12" fmla="*/ 2147483647 w 17683"/>
                <a:gd name="T13" fmla="*/ 2147483647 h 17682"/>
                <a:gd name="T14" fmla="*/ 2147483647 w 17683"/>
                <a:gd name="T15" fmla="*/ 2147483647 h 17682"/>
                <a:gd name="T16" fmla="*/ 2147483647 w 17683"/>
                <a:gd name="T17" fmla="*/ 2147483647 h 17682"/>
                <a:gd name="T18" fmla="*/ 2147483647 w 17683"/>
                <a:gd name="T19" fmla="*/ 2147483647 h 17682"/>
                <a:gd name="T20" fmla="*/ 2147483647 w 17683"/>
                <a:gd name="T21" fmla="*/ 2147483647 h 17682"/>
                <a:gd name="T22" fmla="*/ 2147483647 w 17683"/>
                <a:gd name="T23" fmla="*/ 2147483647 h 17682"/>
                <a:gd name="T24" fmla="*/ 2147483647 w 17683"/>
                <a:gd name="T25" fmla="*/ 2147483647 h 17682"/>
                <a:gd name="T26" fmla="*/ 2147483647 w 17683"/>
                <a:gd name="T27" fmla="*/ 2147483647 h 17682"/>
                <a:gd name="T28" fmla="*/ 2147483647 w 17683"/>
                <a:gd name="T29" fmla="*/ 2147483647 h 17682"/>
                <a:gd name="T30" fmla="*/ 2147483647 w 17683"/>
                <a:gd name="T31" fmla="*/ 2147483647 h 17682"/>
                <a:gd name="T32" fmla="*/ 0 w 17683"/>
                <a:gd name="T33" fmla="*/ 2147483647 h 17682"/>
                <a:gd name="T34" fmla="*/ 2147483647 w 17683"/>
                <a:gd name="T35" fmla="*/ 2147483647 h 17682"/>
                <a:gd name="T36" fmla="*/ 2147483647 w 17683"/>
                <a:gd name="T37" fmla="*/ 2147483647 h 17682"/>
                <a:gd name="T38" fmla="*/ 2147483647 w 17683"/>
                <a:gd name="T39" fmla="*/ 2147483647 h 17682"/>
                <a:gd name="T40" fmla="*/ 2147483647 w 17683"/>
                <a:gd name="T41" fmla="*/ 2147483647 h 17682"/>
                <a:gd name="T42" fmla="*/ 2147483647 w 17683"/>
                <a:gd name="T43" fmla="*/ 2147483647 h 17682"/>
                <a:gd name="T44" fmla="*/ 2147483647 w 17683"/>
                <a:gd name="T45" fmla="*/ 2147483647 h 17682"/>
                <a:gd name="T46" fmla="*/ 2147483647 w 17683"/>
                <a:gd name="T47" fmla="*/ 2147483647 h 17682"/>
                <a:gd name="T48" fmla="*/ 2147483647 w 17683"/>
                <a:gd name="T49" fmla="*/ 2147483647 h 17682"/>
                <a:gd name="T50" fmla="*/ 2147483647 w 17683"/>
                <a:gd name="T51" fmla="*/ 2147483647 h 17682"/>
                <a:gd name="T52" fmla="*/ 2147483647 w 17683"/>
                <a:gd name="T53" fmla="*/ 2147483647 h 17682"/>
                <a:gd name="T54" fmla="*/ 2147483647 w 17683"/>
                <a:gd name="T55" fmla="*/ 2147483647 h 17682"/>
                <a:gd name="T56" fmla="*/ 2147483647 w 17683"/>
                <a:gd name="T57" fmla="*/ 2147483647 h 17682"/>
                <a:gd name="T58" fmla="*/ 2147483647 w 17683"/>
                <a:gd name="T59" fmla="*/ 2147483647 h 17682"/>
                <a:gd name="T60" fmla="*/ 2147483647 w 17683"/>
                <a:gd name="T61" fmla="*/ 2147483647 h 17682"/>
                <a:gd name="T62" fmla="*/ 2147483647 w 17683"/>
                <a:gd name="T63" fmla="*/ 2147483647 h 17682"/>
                <a:gd name="T64" fmla="*/ 2147483647 w 17683"/>
                <a:gd name="T65" fmla="*/ 2147483647 h 17682"/>
                <a:gd name="T66" fmla="*/ 2147483647 w 17683"/>
                <a:gd name="T67" fmla="*/ 2147483647 h 17682"/>
                <a:gd name="T68" fmla="*/ 2147483647 w 17683"/>
                <a:gd name="T69" fmla="*/ 2147483647 h 17682"/>
                <a:gd name="T70" fmla="*/ 2147483647 w 17683"/>
                <a:gd name="T71" fmla="*/ 2147483647 h 17682"/>
                <a:gd name="T72" fmla="*/ 2147483647 w 17683"/>
                <a:gd name="T73" fmla="*/ 2147483647 h 17682"/>
                <a:gd name="T74" fmla="*/ 2147483647 w 17683"/>
                <a:gd name="T75" fmla="*/ 2147483647 h 17682"/>
                <a:gd name="T76" fmla="*/ 2147483647 w 17683"/>
                <a:gd name="T77" fmla="*/ 2147483647 h 17682"/>
                <a:gd name="T78" fmla="*/ 2147483647 w 17683"/>
                <a:gd name="T79" fmla="*/ 2147483647 h 17682"/>
                <a:gd name="T80" fmla="*/ 2147483647 w 17683"/>
                <a:gd name="T81" fmla="*/ 2147483647 h 17682"/>
                <a:gd name="T82" fmla="*/ 2147483647 w 17683"/>
                <a:gd name="T83" fmla="*/ 2147483647 h 17682"/>
                <a:gd name="T84" fmla="*/ 2147483647 w 17683"/>
                <a:gd name="T85" fmla="*/ 2147483647 h 17682"/>
                <a:gd name="T86" fmla="*/ 2147483647 w 17683"/>
                <a:gd name="T87" fmla="*/ 2147483647 h 17682"/>
                <a:gd name="T88" fmla="*/ 2147483647 w 17683"/>
                <a:gd name="T89" fmla="*/ 2147483647 h 17682"/>
                <a:gd name="T90" fmla="*/ 2147483647 w 17683"/>
                <a:gd name="T91" fmla="*/ 2147483647 h 17682"/>
                <a:gd name="T92" fmla="*/ 2147483647 w 17683"/>
                <a:gd name="T93" fmla="*/ 2147483647 h 17682"/>
                <a:gd name="T94" fmla="*/ 2147483647 w 17683"/>
                <a:gd name="T95" fmla="*/ 2147483647 h 17682"/>
                <a:gd name="T96" fmla="*/ 2147483647 w 17683"/>
                <a:gd name="T97" fmla="*/ 2147483647 h 17682"/>
                <a:gd name="T98" fmla="*/ 2147483647 w 17683"/>
                <a:gd name="T99" fmla="*/ 2147483647 h 17682"/>
                <a:gd name="T100" fmla="*/ 2147483647 w 17683"/>
                <a:gd name="T101" fmla="*/ 2147483647 h 17682"/>
                <a:gd name="T102" fmla="*/ 2147483647 w 17683"/>
                <a:gd name="T103" fmla="*/ 2147483647 h 17682"/>
                <a:gd name="T104" fmla="*/ 2147483647 w 17683"/>
                <a:gd name="T105" fmla="*/ 2147483647 h 17682"/>
                <a:gd name="T106" fmla="*/ 2147483647 w 17683"/>
                <a:gd name="T107" fmla="*/ 2147483647 h 17682"/>
                <a:gd name="T108" fmla="*/ 2147483647 w 17683"/>
                <a:gd name="T109" fmla="*/ 2147483647 h 17682"/>
                <a:gd name="T110" fmla="*/ 2147483647 w 17683"/>
                <a:gd name="T111" fmla="*/ 2147483647 h 17682"/>
                <a:gd name="T112" fmla="*/ 2147483647 w 17683"/>
                <a:gd name="T113" fmla="*/ 2147483647 h 17682"/>
                <a:gd name="T114" fmla="*/ 2147483647 w 17683"/>
                <a:gd name="T115" fmla="*/ 2147483647 h 17682"/>
                <a:gd name="T116" fmla="*/ 2147483647 w 17683"/>
                <a:gd name="T117" fmla="*/ 2147483647 h 17682"/>
                <a:gd name="T118" fmla="*/ 2147483647 w 17683"/>
                <a:gd name="T119" fmla="*/ 2147483647 h 17682"/>
                <a:gd name="T120" fmla="*/ 2147483647 w 17683"/>
                <a:gd name="T121" fmla="*/ 2147483647 h 17682"/>
                <a:gd name="T122" fmla="*/ 2147483647 w 17683"/>
                <a:gd name="T123" fmla="*/ 2147483647 h 1768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7683"/>
                <a:gd name="T187" fmla="*/ 0 h 17682"/>
                <a:gd name="T188" fmla="*/ 17683 w 17683"/>
                <a:gd name="T189" fmla="*/ 17682 h 1768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19050" cap="rnd">
              <a:solidFill>
                <a:srgbClr val="3F5378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04" tIns="91404" rIns="91404" bIns="91404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d-ID" altLang="id-ID"/>
            </a:p>
          </p:txBody>
        </p:sp>
        <p:sp>
          <p:nvSpPr>
            <p:cNvPr id="38936" name="Shape 255">
              <a:extLst>
                <a:ext uri="{FF2B5EF4-FFF2-40B4-BE49-F238E27FC236}">
                  <a16:creationId xmlns:a16="http://schemas.microsoft.com/office/drawing/2014/main" xmlns="" id="{BA7616EF-9A2B-4CB5-B305-393E72AB9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725" y="4668875"/>
              <a:ext cx="73100" cy="73100"/>
            </a:xfrm>
            <a:custGeom>
              <a:avLst/>
              <a:gdLst>
                <a:gd name="T0" fmla="*/ 2147483647 w 2924"/>
                <a:gd name="T1" fmla="*/ 2147483647 h 2924"/>
                <a:gd name="T2" fmla="*/ 2147483647 w 2924"/>
                <a:gd name="T3" fmla="*/ 2147483647 h 2924"/>
                <a:gd name="T4" fmla="*/ 2147483647 w 2924"/>
                <a:gd name="T5" fmla="*/ 2147483647 h 2924"/>
                <a:gd name="T6" fmla="*/ 2147483647 w 2924"/>
                <a:gd name="T7" fmla="*/ 2147483647 h 2924"/>
                <a:gd name="T8" fmla="*/ 2147483647 w 2924"/>
                <a:gd name="T9" fmla="*/ 2147483647 h 2924"/>
                <a:gd name="T10" fmla="*/ 2147483647 w 2924"/>
                <a:gd name="T11" fmla="*/ 2147483647 h 2924"/>
                <a:gd name="T12" fmla="*/ 2147483647 w 2924"/>
                <a:gd name="T13" fmla="*/ 2147483647 h 2924"/>
                <a:gd name="T14" fmla="*/ 2147483647 w 2924"/>
                <a:gd name="T15" fmla="*/ 2147483647 h 2924"/>
                <a:gd name="T16" fmla="*/ 2147483647 w 2924"/>
                <a:gd name="T17" fmla="*/ 2147483647 h 2924"/>
                <a:gd name="T18" fmla="*/ 2147483647 w 2924"/>
                <a:gd name="T19" fmla="*/ 2147483647 h 2924"/>
                <a:gd name="T20" fmla="*/ 2147483647 w 2924"/>
                <a:gd name="T21" fmla="*/ 2147483647 h 2924"/>
                <a:gd name="T22" fmla="*/ 2147483647 w 2924"/>
                <a:gd name="T23" fmla="*/ 2147483647 h 2924"/>
                <a:gd name="T24" fmla="*/ 2147483647 w 2924"/>
                <a:gd name="T25" fmla="*/ 2147483647 h 2924"/>
                <a:gd name="T26" fmla="*/ 2147483647 w 2924"/>
                <a:gd name="T27" fmla="*/ 2147483647 h 2924"/>
                <a:gd name="T28" fmla="*/ 2147483647 w 2924"/>
                <a:gd name="T29" fmla="*/ 2147483647 h 2924"/>
                <a:gd name="T30" fmla="*/ 2147483647 w 2924"/>
                <a:gd name="T31" fmla="*/ 2147483647 h 2924"/>
                <a:gd name="T32" fmla="*/ 2147483647 w 2924"/>
                <a:gd name="T33" fmla="*/ 2147483647 h 2924"/>
                <a:gd name="T34" fmla="*/ 2147483647 w 2924"/>
                <a:gd name="T35" fmla="*/ 2147483647 h 2924"/>
                <a:gd name="T36" fmla="*/ 2147483647 w 2924"/>
                <a:gd name="T37" fmla="*/ 2147483647 h 2924"/>
                <a:gd name="T38" fmla="*/ 2147483647 w 2924"/>
                <a:gd name="T39" fmla="*/ 2147483647 h 2924"/>
                <a:gd name="T40" fmla="*/ 2147483647 w 2924"/>
                <a:gd name="T41" fmla="*/ 2147483647 h 2924"/>
                <a:gd name="T42" fmla="*/ 2147483647 w 2924"/>
                <a:gd name="T43" fmla="*/ 2147483647 h 2924"/>
                <a:gd name="T44" fmla="*/ 2147483647 w 2924"/>
                <a:gd name="T45" fmla="*/ 2147483647 h 2924"/>
                <a:gd name="T46" fmla="*/ 2147483647 w 2924"/>
                <a:gd name="T47" fmla="*/ 2147483647 h 2924"/>
                <a:gd name="T48" fmla="*/ 2147483647 w 2924"/>
                <a:gd name="T49" fmla="*/ 2147483647 h 2924"/>
                <a:gd name="T50" fmla="*/ 2147483647 w 2924"/>
                <a:gd name="T51" fmla="*/ 2147483647 h 2924"/>
                <a:gd name="T52" fmla="*/ 2147483647 w 2924"/>
                <a:gd name="T53" fmla="*/ 2147483647 h 2924"/>
                <a:gd name="T54" fmla="*/ 2147483647 w 2924"/>
                <a:gd name="T55" fmla="*/ 2147483647 h 2924"/>
                <a:gd name="T56" fmla="*/ 2147483647 w 2924"/>
                <a:gd name="T57" fmla="*/ 2147483647 h 2924"/>
                <a:gd name="T58" fmla="*/ 2147483647 w 2924"/>
                <a:gd name="T59" fmla="*/ 2147483647 h 2924"/>
                <a:gd name="T60" fmla="*/ 2147483647 w 2924"/>
                <a:gd name="T61" fmla="*/ 2147483647 h 2924"/>
                <a:gd name="T62" fmla="*/ 2147483647 w 2924"/>
                <a:gd name="T63" fmla="*/ 2147483647 h 29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24"/>
                <a:gd name="T97" fmla="*/ 0 h 2924"/>
                <a:gd name="T98" fmla="*/ 2924 w 2924"/>
                <a:gd name="T99" fmla="*/ 2924 h 29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19050" cap="rnd">
              <a:solidFill>
                <a:srgbClr val="3F5378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04" tIns="91404" rIns="91404" bIns="91404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d-ID" altLang="id-ID"/>
            </a:p>
          </p:txBody>
        </p:sp>
        <p:sp>
          <p:nvSpPr>
            <p:cNvPr id="38937" name="Shape 256">
              <a:extLst>
                <a:ext uri="{FF2B5EF4-FFF2-40B4-BE49-F238E27FC236}">
                  <a16:creationId xmlns:a16="http://schemas.microsoft.com/office/drawing/2014/main" xmlns="" id="{D2B2CCE4-57A3-4ED9-85E9-9FDA41831F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350" y="4711500"/>
              <a:ext cx="46925" cy="46925"/>
            </a:xfrm>
            <a:custGeom>
              <a:avLst/>
              <a:gdLst>
                <a:gd name="T0" fmla="*/ 2147483647 w 1877"/>
                <a:gd name="T1" fmla="*/ 2147483647 h 1877"/>
                <a:gd name="T2" fmla="*/ 2147483647 w 1877"/>
                <a:gd name="T3" fmla="*/ 2147483647 h 1877"/>
                <a:gd name="T4" fmla="*/ 2147483647 w 1877"/>
                <a:gd name="T5" fmla="*/ 2147483647 h 1877"/>
                <a:gd name="T6" fmla="*/ 2147483647 w 1877"/>
                <a:gd name="T7" fmla="*/ 2147483647 h 1877"/>
                <a:gd name="T8" fmla="*/ 2147483647 w 1877"/>
                <a:gd name="T9" fmla="*/ 2147483647 h 1877"/>
                <a:gd name="T10" fmla="*/ 2147483647 w 1877"/>
                <a:gd name="T11" fmla="*/ 2147483647 h 1877"/>
                <a:gd name="T12" fmla="*/ 2147483647 w 1877"/>
                <a:gd name="T13" fmla="*/ 2147483647 h 1877"/>
                <a:gd name="T14" fmla="*/ 2147483647 w 1877"/>
                <a:gd name="T15" fmla="*/ 2147483647 h 1877"/>
                <a:gd name="T16" fmla="*/ 2147483647 w 1877"/>
                <a:gd name="T17" fmla="*/ 2147483647 h 1877"/>
                <a:gd name="T18" fmla="*/ 2147483647 w 1877"/>
                <a:gd name="T19" fmla="*/ 2147483647 h 1877"/>
                <a:gd name="T20" fmla="*/ 2147483647 w 1877"/>
                <a:gd name="T21" fmla="*/ 2147483647 h 1877"/>
                <a:gd name="T22" fmla="*/ 2147483647 w 1877"/>
                <a:gd name="T23" fmla="*/ 2147483647 h 1877"/>
                <a:gd name="T24" fmla="*/ 2147483647 w 1877"/>
                <a:gd name="T25" fmla="*/ 2147483647 h 1877"/>
                <a:gd name="T26" fmla="*/ 2147483647 w 1877"/>
                <a:gd name="T27" fmla="*/ 2147483647 h 1877"/>
                <a:gd name="T28" fmla="*/ 2147483647 w 1877"/>
                <a:gd name="T29" fmla="*/ 2147483647 h 1877"/>
                <a:gd name="T30" fmla="*/ 2147483647 w 1877"/>
                <a:gd name="T31" fmla="*/ 2147483647 h 1877"/>
                <a:gd name="T32" fmla="*/ 2147483647 w 1877"/>
                <a:gd name="T33" fmla="*/ 2147483647 h 1877"/>
                <a:gd name="T34" fmla="*/ 2147483647 w 1877"/>
                <a:gd name="T35" fmla="*/ 2147483647 h 1877"/>
                <a:gd name="T36" fmla="*/ 2147483647 w 1877"/>
                <a:gd name="T37" fmla="*/ 2147483647 h 1877"/>
                <a:gd name="T38" fmla="*/ 2147483647 w 1877"/>
                <a:gd name="T39" fmla="*/ 2147483647 h 1877"/>
                <a:gd name="T40" fmla="*/ 2147483647 w 1877"/>
                <a:gd name="T41" fmla="*/ 2147483647 h 1877"/>
                <a:gd name="T42" fmla="*/ 2147483647 w 1877"/>
                <a:gd name="T43" fmla="*/ 2147483647 h 1877"/>
                <a:gd name="T44" fmla="*/ 2147483647 w 1877"/>
                <a:gd name="T45" fmla="*/ 2147483647 h 1877"/>
                <a:gd name="T46" fmla="*/ 2147483647 w 1877"/>
                <a:gd name="T47" fmla="*/ 2147483647 h 1877"/>
                <a:gd name="T48" fmla="*/ 2147483647 w 1877"/>
                <a:gd name="T49" fmla="*/ 2147483647 h 1877"/>
                <a:gd name="T50" fmla="*/ 2147483647 w 1877"/>
                <a:gd name="T51" fmla="*/ 2147483647 h 1877"/>
                <a:gd name="T52" fmla="*/ 2147483647 w 1877"/>
                <a:gd name="T53" fmla="*/ 2147483647 h 1877"/>
                <a:gd name="T54" fmla="*/ 2147483647 w 1877"/>
                <a:gd name="T55" fmla="*/ 2147483647 h 1877"/>
                <a:gd name="T56" fmla="*/ 2147483647 w 1877"/>
                <a:gd name="T57" fmla="*/ 2147483647 h 1877"/>
                <a:gd name="T58" fmla="*/ 2147483647 w 1877"/>
                <a:gd name="T59" fmla="*/ 2147483647 h 1877"/>
                <a:gd name="T60" fmla="*/ 2147483647 w 1877"/>
                <a:gd name="T61" fmla="*/ 2147483647 h 1877"/>
                <a:gd name="T62" fmla="*/ 2147483647 w 1877"/>
                <a:gd name="T63" fmla="*/ 2147483647 h 1877"/>
                <a:gd name="T64" fmla="*/ 2147483647 w 1877"/>
                <a:gd name="T65" fmla="*/ 2147483647 h 1877"/>
                <a:gd name="T66" fmla="*/ 2147483647 w 1877"/>
                <a:gd name="T67" fmla="*/ 2147483647 h 187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877"/>
                <a:gd name="T103" fmla="*/ 0 h 1877"/>
                <a:gd name="T104" fmla="*/ 1877 w 1877"/>
                <a:gd name="T105" fmla="*/ 1877 h 187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19050" cap="rnd">
              <a:solidFill>
                <a:srgbClr val="3F5378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04" tIns="91404" rIns="91404" bIns="91404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d-ID" altLang="id-ID"/>
            </a:p>
          </p:txBody>
        </p:sp>
        <p:sp>
          <p:nvSpPr>
            <p:cNvPr id="38938" name="Shape 257">
              <a:extLst>
                <a:ext uri="{FF2B5EF4-FFF2-40B4-BE49-F238E27FC236}">
                  <a16:creationId xmlns:a16="http://schemas.microsoft.com/office/drawing/2014/main" xmlns="" id="{3295CA7A-C1C9-48C1-9B40-EE9BF7B40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300" y="4638450"/>
              <a:ext cx="46900" cy="46900"/>
            </a:xfrm>
            <a:custGeom>
              <a:avLst/>
              <a:gdLst>
                <a:gd name="T0" fmla="*/ 2147483647 w 1876"/>
                <a:gd name="T1" fmla="*/ 2147483647 h 1876"/>
                <a:gd name="T2" fmla="*/ 2147483647 w 1876"/>
                <a:gd name="T3" fmla="*/ 2147483647 h 1876"/>
                <a:gd name="T4" fmla="*/ 2147483647 w 1876"/>
                <a:gd name="T5" fmla="*/ 2147483647 h 1876"/>
                <a:gd name="T6" fmla="*/ 2147483647 w 1876"/>
                <a:gd name="T7" fmla="*/ 2147483647 h 1876"/>
                <a:gd name="T8" fmla="*/ 2147483647 w 1876"/>
                <a:gd name="T9" fmla="*/ 0 h 1876"/>
                <a:gd name="T10" fmla="*/ 2147483647 w 1876"/>
                <a:gd name="T11" fmla="*/ 0 h 1876"/>
                <a:gd name="T12" fmla="*/ 2147483647 w 1876"/>
                <a:gd name="T13" fmla="*/ 0 h 1876"/>
                <a:gd name="T14" fmla="*/ 2147483647 w 1876"/>
                <a:gd name="T15" fmla="*/ 2147483647 h 1876"/>
                <a:gd name="T16" fmla="*/ 2147483647 w 1876"/>
                <a:gd name="T17" fmla="*/ 2147483647 h 1876"/>
                <a:gd name="T18" fmla="*/ 2147483647 w 1876"/>
                <a:gd name="T19" fmla="*/ 2147483647 h 1876"/>
                <a:gd name="T20" fmla="*/ 2147483647 w 1876"/>
                <a:gd name="T21" fmla="*/ 2147483647 h 1876"/>
                <a:gd name="T22" fmla="*/ 2147483647 w 1876"/>
                <a:gd name="T23" fmla="*/ 2147483647 h 1876"/>
                <a:gd name="T24" fmla="*/ 2147483647 w 1876"/>
                <a:gd name="T25" fmla="*/ 2147483647 h 1876"/>
                <a:gd name="T26" fmla="*/ 2147483647 w 1876"/>
                <a:gd name="T27" fmla="*/ 2147483647 h 1876"/>
                <a:gd name="T28" fmla="*/ 2147483647 w 1876"/>
                <a:gd name="T29" fmla="*/ 2147483647 h 1876"/>
                <a:gd name="T30" fmla="*/ 2147483647 w 1876"/>
                <a:gd name="T31" fmla="*/ 2147483647 h 1876"/>
                <a:gd name="T32" fmla="*/ 0 w 1876"/>
                <a:gd name="T33" fmla="*/ 2147483647 h 1876"/>
                <a:gd name="T34" fmla="*/ 0 w 1876"/>
                <a:gd name="T35" fmla="*/ 2147483647 h 1876"/>
                <a:gd name="T36" fmla="*/ 2147483647 w 1876"/>
                <a:gd name="T37" fmla="*/ 2147483647 h 1876"/>
                <a:gd name="T38" fmla="*/ 2147483647 w 1876"/>
                <a:gd name="T39" fmla="*/ 2147483647 h 1876"/>
                <a:gd name="T40" fmla="*/ 2147483647 w 1876"/>
                <a:gd name="T41" fmla="*/ 2147483647 h 1876"/>
                <a:gd name="T42" fmla="*/ 2147483647 w 1876"/>
                <a:gd name="T43" fmla="*/ 2147483647 h 1876"/>
                <a:gd name="T44" fmla="*/ 2147483647 w 1876"/>
                <a:gd name="T45" fmla="*/ 2147483647 h 1876"/>
                <a:gd name="T46" fmla="*/ 2147483647 w 1876"/>
                <a:gd name="T47" fmla="*/ 2147483647 h 1876"/>
                <a:gd name="T48" fmla="*/ 2147483647 w 1876"/>
                <a:gd name="T49" fmla="*/ 2147483647 h 1876"/>
                <a:gd name="T50" fmla="*/ 2147483647 w 1876"/>
                <a:gd name="T51" fmla="*/ 2147483647 h 1876"/>
                <a:gd name="T52" fmla="*/ 2147483647 w 1876"/>
                <a:gd name="T53" fmla="*/ 2147483647 h 1876"/>
                <a:gd name="T54" fmla="*/ 2147483647 w 1876"/>
                <a:gd name="T55" fmla="*/ 2147483647 h 1876"/>
                <a:gd name="T56" fmla="*/ 2147483647 w 1876"/>
                <a:gd name="T57" fmla="*/ 2147483647 h 1876"/>
                <a:gd name="T58" fmla="*/ 2147483647 w 1876"/>
                <a:gd name="T59" fmla="*/ 2147483647 h 1876"/>
                <a:gd name="T60" fmla="*/ 2147483647 w 1876"/>
                <a:gd name="T61" fmla="*/ 2147483647 h 1876"/>
                <a:gd name="T62" fmla="*/ 2147483647 w 1876"/>
                <a:gd name="T63" fmla="*/ 2147483647 h 1876"/>
                <a:gd name="T64" fmla="*/ 2147483647 w 1876"/>
                <a:gd name="T65" fmla="*/ 2147483647 h 1876"/>
                <a:gd name="T66" fmla="*/ 2147483647 w 1876"/>
                <a:gd name="T67" fmla="*/ 2147483647 h 18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876"/>
                <a:gd name="T103" fmla="*/ 0 h 1876"/>
                <a:gd name="T104" fmla="*/ 1876 w 1876"/>
                <a:gd name="T105" fmla="*/ 1876 h 18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19050" cap="rnd">
              <a:solidFill>
                <a:srgbClr val="3F5378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04" tIns="91404" rIns="91404" bIns="91404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d-ID" altLang="id-ID"/>
            </a:p>
          </p:txBody>
        </p:sp>
      </p:grpSp>
      <p:grpSp>
        <p:nvGrpSpPr>
          <p:cNvPr id="38926" name="Shape 253">
            <a:extLst>
              <a:ext uri="{FF2B5EF4-FFF2-40B4-BE49-F238E27FC236}">
                <a16:creationId xmlns:a16="http://schemas.microsoft.com/office/drawing/2014/main" xmlns="" id="{30FED610-E3B9-4D92-9034-746D4523BCF8}"/>
              </a:ext>
            </a:extLst>
          </p:cNvPr>
          <p:cNvGrpSpPr>
            <a:grpSpLocks/>
          </p:cNvGrpSpPr>
          <p:nvPr/>
        </p:nvGrpSpPr>
        <p:grpSpPr bwMode="auto">
          <a:xfrm rot="-587363">
            <a:off x="8142342" y="4220732"/>
            <a:ext cx="652312" cy="652311"/>
            <a:chOff x="576250" y="4319400"/>
            <a:chExt cx="442075" cy="442050"/>
          </a:xfrm>
        </p:grpSpPr>
        <p:sp>
          <p:nvSpPr>
            <p:cNvPr id="38931" name="Shape 254">
              <a:extLst>
                <a:ext uri="{FF2B5EF4-FFF2-40B4-BE49-F238E27FC236}">
                  <a16:creationId xmlns:a16="http://schemas.microsoft.com/office/drawing/2014/main" xmlns="" id="{4291E643-B5DC-44E7-BBAA-1B44BB32E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250" y="4319400"/>
              <a:ext cx="442075" cy="442050"/>
            </a:xfrm>
            <a:custGeom>
              <a:avLst/>
              <a:gdLst>
                <a:gd name="T0" fmla="*/ 2147483647 w 17683"/>
                <a:gd name="T1" fmla="*/ 2147483647 h 17682"/>
                <a:gd name="T2" fmla="*/ 2147483647 w 17683"/>
                <a:gd name="T3" fmla="*/ 2147483647 h 17682"/>
                <a:gd name="T4" fmla="*/ 2147483647 w 17683"/>
                <a:gd name="T5" fmla="*/ 2147483647 h 17682"/>
                <a:gd name="T6" fmla="*/ 2147483647 w 17683"/>
                <a:gd name="T7" fmla="*/ 2147483647 h 17682"/>
                <a:gd name="T8" fmla="*/ 2147483647 w 17683"/>
                <a:gd name="T9" fmla="*/ 2147483647 h 17682"/>
                <a:gd name="T10" fmla="*/ 2147483647 w 17683"/>
                <a:gd name="T11" fmla="*/ 2147483647 h 17682"/>
                <a:gd name="T12" fmla="*/ 2147483647 w 17683"/>
                <a:gd name="T13" fmla="*/ 2147483647 h 17682"/>
                <a:gd name="T14" fmla="*/ 2147483647 w 17683"/>
                <a:gd name="T15" fmla="*/ 2147483647 h 17682"/>
                <a:gd name="T16" fmla="*/ 2147483647 w 17683"/>
                <a:gd name="T17" fmla="*/ 2147483647 h 17682"/>
                <a:gd name="T18" fmla="*/ 2147483647 w 17683"/>
                <a:gd name="T19" fmla="*/ 2147483647 h 17682"/>
                <a:gd name="T20" fmla="*/ 2147483647 w 17683"/>
                <a:gd name="T21" fmla="*/ 2147483647 h 17682"/>
                <a:gd name="T22" fmla="*/ 2147483647 w 17683"/>
                <a:gd name="T23" fmla="*/ 2147483647 h 17682"/>
                <a:gd name="T24" fmla="*/ 2147483647 w 17683"/>
                <a:gd name="T25" fmla="*/ 2147483647 h 17682"/>
                <a:gd name="T26" fmla="*/ 2147483647 w 17683"/>
                <a:gd name="T27" fmla="*/ 2147483647 h 17682"/>
                <a:gd name="T28" fmla="*/ 2147483647 w 17683"/>
                <a:gd name="T29" fmla="*/ 2147483647 h 17682"/>
                <a:gd name="T30" fmla="*/ 2147483647 w 17683"/>
                <a:gd name="T31" fmla="*/ 2147483647 h 17682"/>
                <a:gd name="T32" fmla="*/ 0 w 17683"/>
                <a:gd name="T33" fmla="*/ 2147483647 h 17682"/>
                <a:gd name="T34" fmla="*/ 2147483647 w 17683"/>
                <a:gd name="T35" fmla="*/ 2147483647 h 17682"/>
                <a:gd name="T36" fmla="*/ 2147483647 w 17683"/>
                <a:gd name="T37" fmla="*/ 2147483647 h 17682"/>
                <a:gd name="T38" fmla="*/ 2147483647 w 17683"/>
                <a:gd name="T39" fmla="*/ 2147483647 h 17682"/>
                <a:gd name="T40" fmla="*/ 2147483647 w 17683"/>
                <a:gd name="T41" fmla="*/ 2147483647 h 17682"/>
                <a:gd name="T42" fmla="*/ 2147483647 w 17683"/>
                <a:gd name="T43" fmla="*/ 2147483647 h 17682"/>
                <a:gd name="T44" fmla="*/ 2147483647 w 17683"/>
                <a:gd name="T45" fmla="*/ 2147483647 h 17682"/>
                <a:gd name="T46" fmla="*/ 2147483647 w 17683"/>
                <a:gd name="T47" fmla="*/ 2147483647 h 17682"/>
                <a:gd name="T48" fmla="*/ 2147483647 w 17683"/>
                <a:gd name="T49" fmla="*/ 2147483647 h 17682"/>
                <a:gd name="T50" fmla="*/ 2147483647 w 17683"/>
                <a:gd name="T51" fmla="*/ 2147483647 h 17682"/>
                <a:gd name="T52" fmla="*/ 2147483647 w 17683"/>
                <a:gd name="T53" fmla="*/ 2147483647 h 17682"/>
                <a:gd name="T54" fmla="*/ 2147483647 w 17683"/>
                <a:gd name="T55" fmla="*/ 2147483647 h 17682"/>
                <a:gd name="T56" fmla="*/ 2147483647 w 17683"/>
                <a:gd name="T57" fmla="*/ 2147483647 h 17682"/>
                <a:gd name="T58" fmla="*/ 2147483647 w 17683"/>
                <a:gd name="T59" fmla="*/ 2147483647 h 17682"/>
                <a:gd name="T60" fmla="*/ 2147483647 w 17683"/>
                <a:gd name="T61" fmla="*/ 2147483647 h 17682"/>
                <a:gd name="T62" fmla="*/ 2147483647 w 17683"/>
                <a:gd name="T63" fmla="*/ 2147483647 h 17682"/>
                <a:gd name="T64" fmla="*/ 2147483647 w 17683"/>
                <a:gd name="T65" fmla="*/ 2147483647 h 17682"/>
                <a:gd name="T66" fmla="*/ 2147483647 w 17683"/>
                <a:gd name="T67" fmla="*/ 2147483647 h 17682"/>
                <a:gd name="T68" fmla="*/ 2147483647 w 17683"/>
                <a:gd name="T69" fmla="*/ 2147483647 h 17682"/>
                <a:gd name="T70" fmla="*/ 2147483647 w 17683"/>
                <a:gd name="T71" fmla="*/ 2147483647 h 17682"/>
                <a:gd name="T72" fmla="*/ 2147483647 w 17683"/>
                <a:gd name="T73" fmla="*/ 2147483647 h 17682"/>
                <a:gd name="T74" fmla="*/ 2147483647 w 17683"/>
                <a:gd name="T75" fmla="*/ 2147483647 h 17682"/>
                <a:gd name="T76" fmla="*/ 2147483647 w 17683"/>
                <a:gd name="T77" fmla="*/ 2147483647 h 17682"/>
                <a:gd name="T78" fmla="*/ 2147483647 w 17683"/>
                <a:gd name="T79" fmla="*/ 2147483647 h 17682"/>
                <a:gd name="T80" fmla="*/ 2147483647 w 17683"/>
                <a:gd name="T81" fmla="*/ 2147483647 h 17682"/>
                <a:gd name="T82" fmla="*/ 2147483647 w 17683"/>
                <a:gd name="T83" fmla="*/ 2147483647 h 17682"/>
                <a:gd name="T84" fmla="*/ 2147483647 w 17683"/>
                <a:gd name="T85" fmla="*/ 2147483647 h 17682"/>
                <a:gd name="T86" fmla="*/ 2147483647 w 17683"/>
                <a:gd name="T87" fmla="*/ 2147483647 h 17682"/>
                <a:gd name="T88" fmla="*/ 2147483647 w 17683"/>
                <a:gd name="T89" fmla="*/ 2147483647 h 17682"/>
                <a:gd name="T90" fmla="*/ 2147483647 w 17683"/>
                <a:gd name="T91" fmla="*/ 2147483647 h 17682"/>
                <a:gd name="T92" fmla="*/ 2147483647 w 17683"/>
                <a:gd name="T93" fmla="*/ 2147483647 h 17682"/>
                <a:gd name="T94" fmla="*/ 2147483647 w 17683"/>
                <a:gd name="T95" fmla="*/ 2147483647 h 17682"/>
                <a:gd name="T96" fmla="*/ 2147483647 w 17683"/>
                <a:gd name="T97" fmla="*/ 2147483647 h 17682"/>
                <a:gd name="T98" fmla="*/ 2147483647 w 17683"/>
                <a:gd name="T99" fmla="*/ 2147483647 h 17682"/>
                <a:gd name="T100" fmla="*/ 2147483647 w 17683"/>
                <a:gd name="T101" fmla="*/ 2147483647 h 17682"/>
                <a:gd name="T102" fmla="*/ 2147483647 w 17683"/>
                <a:gd name="T103" fmla="*/ 2147483647 h 17682"/>
                <a:gd name="T104" fmla="*/ 2147483647 w 17683"/>
                <a:gd name="T105" fmla="*/ 2147483647 h 17682"/>
                <a:gd name="T106" fmla="*/ 2147483647 w 17683"/>
                <a:gd name="T107" fmla="*/ 2147483647 h 17682"/>
                <a:gd name="T108" fmla="*/ 2147483647 w 17683"/>
                <a:gd name="T109" fmla="*/ 2147483647 h 17682"/>
                <a:gd name="T110" fmla="*/ 2147483647 w 17683"/>
                <a:gd name="T111" fmla="*/ 2147483647 h 17682"/>
                <a:gd name="T112" fmla="*/ 2147483647 w 17683"/>
                <a:gd name="T113" fmla="*/ 2147483647 h 17682"/>
                <a:gd name="T114" fmla="*/ 2147483647 w 17683"/>
                <a:gd name="T115" fmla="*/ 2147483647 h 17682"/>
                <a:gd name="T116" fmla="*/ 2147483647 w 17683"/>
                <a:gd name="T117" fmla="*/ 2147483647 h 17682"/>
                <a:gd name="T118" fmla="*/ 2147483647 w 17683"/>
                <a:gd name="T119" fmla="*/ 2147483647 h 17682"/>
                <a:gd name="T120" fmla="*/ 2147483647 w 17683"/>
                <a:gd name="T121" fmla="*/ 2147483647 h 17682"/>
                <a:gd name="T122" fmla="*/ 2147483647 w 17683"/>
                <a:gd name="T123" fmla="*/ 2147483647 h 1768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7683"/>
                <a:gd name="T187" fmla="*/ 0 h 17682"/>
                <a:gd name="T188" fmla="*/ 17683 w 17683"/>
                <a:gd name="T189" fmla="*/ 17682 h 1768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19050" cap="rnd">
              <a:solidFill>
                <a:srgbClr val="3F5378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04" tIns="91404" rIns="91404" bIns="91404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d-ID" altLang="id-ID"/>
            </a:p>
          </p:txBody>
        </p:sp>
        <p:sp>
          <p:nvSpPr>
            <p:cNvPr id="38932" name="Shape 255">
              <a:extLst>
                <a:ext uri="{FF2B5EF4-FFF2-40B4-BE49-F238E27FC236}">
                  <a16:creationId xmlns:a16="http://schemas.microsoft.com/office/drawing/2014/main" xmlns="" id="{1B482662-EBF9-4893-9C3C-4BF773831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725" y="4668875"/>
              <a:ext cx="73100" cy="73100"/>
            </a:xfrm>
            <a:custGeom>
              <a:avLst/>
              <a:gdLst>
                <a:gd name="T0" fmla="*/ 2147483647 w 2924"/>
                <a:gd name="T1" fmla="*/ 2147483647 h 2924"/>
                <a:gd name="T2" fmla="*/ 2147483647 w 2924"/>
                <a:gd name="T3" fmla="*/ 2147483647 h 2924"/>
                <a:gd name="T4" fmla="*/ 2147483647 w 2924"/>
                <a:gd name="T5" fmla="*/ 2147483647 h 2924"/>
                <a:gd name="T6" fmla="*/ 2147483647 w 2924"/>
                <a:gd name="T7" fmla="*/ 2147483647 h 2924"/>
                <a:gd name="T8" fmla="*/ 2147483647 w 2924"/>
                <a:gd name="T9" fmla="*/ 2147483647 h 2924"/>
                <a:gd name="T10" fmla="*/ 2147483647 w 2924"/>
                <a:gd name="T11" fmla="*/ 2147483647 h 2924"/>
                <a:gd name="T12" fmla="*/ 2147483647 w 2924"/>
                <a:gd name="T13" fmla="*/ 2147483647 h 2924"/>
                <a:gd name="T14" fmla="*/ 2147483647 w 2924"/>
                <a:gd name="T15" fmla="*/ 2147483647 h 2924"/>
                <a:gd name="T16" fmla="*/ 2147483647 w 2924"/>
                <a:gd name="T17" fmla="*/ 2147483647 h 2924"/>
                <a:gd name="T18" fmla="*/ 2147483647 w 2924"/>
                <a:gd name="T19" fmla="*/ 2147483647 h 2924"/>
                <a:gd name="T20" fmla="*/ 2147483647 w 2924"/>
                <a:gd name="T21" fmla="*/ 2147483647 h 2924"/>
                <a:gd name="T22" fmla="*/ 2147483647 w 2924"/>
                <a:gd name="T23" fmla="*/ 2147483647 h 2924"/>
                <a:gd name="T24" fmla="*/ 2147483647 w 2924"/>
                <a:gd name="T25" fmla="*/ 2147483647 h 2924"/>
                <a:gd name="T26" fmla="*/ 2147483647 w 2924"/>
                <a:gd name="T27" fmla="*/ 2147483647 h 2924"/>
                <a:gd name="T28" fmla="*/ 2147483647 w 2924"/>
                <a:gd name="T29" fmla="*/ 2147483647 h 2924"/>
                <a:gd name="T30" fmla="*/ 2147483647 w 2924"/>
                <a:gd name="T31" fmla="*/ 2147483647 h 2924"/>
                <a:gd name="T32" fmla="*/ 2147483647 w 2924"/>
                <a:gd name="T33" fmla="*/ 2147483647 h 2924"/>
                <a:gd name="T34" fmla="*/ 2147483647 w 2924"/>
                <a:gd name="T35" fmla="*/ 2147483647 h 2924"/>
                <a:gd name="T36" fmla="*/ 2147483647 w 2924"/>
                <a:gd name="T37" fmla="*/ 2147483647 h 2924"/>
                <a:gd name="T38" fmla="*/ 2147483647 w 2924"/>
                <a:gd name="T39" fmla="*/ 2147483647 h 2924"/>
                <a:gd name="T40" fmla="*/ 2147483647 w 2924"/>
                <a:gd name="T41" fmla="*/ 2147483647 h 2924"/>
                <a:gd name="T42" fmla="*/ 2147483647 w 2924"/>
                <a:gd name="T43" fmla="*/ 2147483647 h 2924"/>
                <a:gd name="T44" fmla="*/ 2147483647 w 2924"/>
                <a:gd name="T45" fmla="*/ 2147483647 h 2924"/>
                <a:gd name="T46" fmla="*/ 2147483647 w 2924"/>
                <a:gd name="T47" fmla="*/ 2147483647 h 2924"/>
                <a:gd name="T48" fmla="*/ 2147483647 w 2924"/>
                <a:gd name="T49" fmla="*/ 2147483647 h 2924"/>
                <a:gd name="T50" fmla="*/ 2147483647 w 2924"/>
                <a:gd name="T51" fmla="*/ 2147483647 h 2924"/>
                <a:gd name="T52" fmla="*/ 2147483647 w 2924"/>
                <a:gd name="T53" fmla="*/ 2147483647 h 2924"/>
                <a:gd name="T54" fmla="*/ 2147483647 w 2924"/>
                <a:gd name="T55" fmla="*/ 2147483647 h 2924"/>
                <a:gd name="T56" fmla="*/ 2147483647 w 2924"/>
                <a:gd name="T57" fmla="*/ 2147483647 h 2924"/>
                <a:gd name="T58" fmla="*/ 2147483647 w 2924"/>
                <a:gd name="T59" fmla="*/ 2147483647 h 2924"/>
                <a:gd name="T60" fmla="*/ 2147483647 w 2924"/>
                <a:gd name="T61" fmla="*/ 2147483647 h 2924"/>
                <a:gd name="T62" fmla="*/ 2147483647 w 2924"/>
                <a:gd name="T63" fmla="*/ 2147483647 h 29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24"/>
                <a:gd name="T97" fmla="*/ 0 h 2924"/>
                <a:gd name="T98" fmla="*/ 2924 w 2924"/>
                <a:gd name="T99" fmla="*/ 2924 h 29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19050" cap="rnd">
              <a:solidFill>
                <a:srgbClr val="3F5378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04" tIns="91404" rIns="91404" bIns="91404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d-ID" altLang="id-ID"/>
            </a:p>
          </p:txBody>
        </p:sp>
        <p:sp>
          <p:nvSpPr>
            <p:cNvPr id="38933" name="Shape 256">
              <a:extLst>
                <a:ext uri="{FF2B5EF4-FFF2-40B4-BE49-F238E27FC236}">
                  <a16:creationId xmlns:a16="http://schemas.microsoft.com/office/drawing/2014/main" xmlns="" id="{D23617A8-1928-4456-85C0-34D8515AF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350" y="4711500"/>
              <a:ext cx="46925" cy="46925"/>
            </a:xfrm>
            <a:custGeom>
              <a:avLst/>
              <a:gdLst>
                <a:gd name="T0" fmla="*/ 2147483647 w 1877"/>
                <a:gd name="T1" fmla="*/ 2147483647 h 1877"/>
                <a:gd name="T2" fmla="*/ 2147483647 w 1877"/>
                <a:gd name="T3" fmla="*/ 2147483647 h 1877"/>
                <a:gd name="T4" fmla="*/ 2147483647 w 1877"/>
                <a:gd name="T5" fmla="*/ 2147483647 h 1877"/>
                <a:gd name="T6" fmla="*/ 2147483647 w 1877"/>
                <a:gd name="T7" fmla="*/ 2147483647 h 1877"/>
                <a:gd name="T8" fmla="*/ 2147483647 w 1877"/>
                <a:gd name="T9" fmla="*/ 2147483647 h 1877"/>
                <a:gd name="T10" fmla="*/ 2147483647 w 1877"/>
                <a:gd name="T11" fmla="*/ 2147483647 h 1877"/>
                <a:gd name="T12" fmla="*/ 2147483647 w 1877"/>
                <a:gd name="T13" fmla="*/ 2147483647 h 1877"/>
                <a:gd name="T14" fmla="*/ 2147483647 w 1877"/>
                <a:gd name="T15" fmla="*/ 2147483647 h 1877"/>
                <a:gd name="T16" fmla="*/ 2147483647 w 1877"/>
                <a:gd name="T17" fmla="*/ 2147483647 h 1877"/>
                <a:gd name="T18" fmla="*/ 2147483647 w 1877"/>
                <a:gd name="T19" fmla="*/ 2147483647 h 1877"/>
                <a:gd name="T20" fmla="*/ 2147483647 w 1877"/>
                <a:gd name="T21" fmla="*/ 2147483647 h 1877"/>
                <a:gd name="T22" fmla="*/ 2147483647 w 1877"/>
                <a:gd name="T23" fmla="*/ 2147483647 h 1877"/>
                <a:gd name="T24" fmla="*/ 2147483647 w 1877"/>
                <a:gd name="T25" fmla="*/ 2147483647 h 1877"/>
                <a:gd name="T26" fmla="*/ 2147483647 w 1877"/>
                <a:gd name="T27" fmla="*/ 2147483647 h 1877"/>
                <a:gd name="T28" fmla="*/ 2147483647 w 1877"/>
                <a:gd name="T29" fmla="*/ 2147483647 h 1877"/>
                <a:gd name="T30" fmla="*/ 2147483647 w 1877"/>
                <a:gd name="T31" fmla="*/ 2147483647 h 1877"/>
                <a:gd name="T32" fmla="*/ 2147483647 w 1877"/>
                <a:gd name="T33" fmla="*/ 2147483647 h 1877"/>
                <a:gd name="T34" fmla="*/ 2147483647 w 1877"/>
                <a:gd name="T35" fmla="*/ 2147483647 h 1877"/>
                <a:gd name="T36" fmla="*/ 2147483647 w 1877"/>
                <a:gd name="T37" fmla="*/ 2147483647 h 1877"/>
                <a:gd name="T38" fmla="*/ 2147483647 w 1877"/>
                <a:gd name="T39" fmla="*/ 2147483647 h 1877"/>
                <a:gd name="T40" fmla="*/ 2147483647 w 1877"/>
                <a:gd name="T41" fmla="*/ 2147483647 h 1877"/>
                <a:gd name="T42" fmla="*/ 2147483647 w 1877"/>
                <a:gd name="T43" fmla="*/ 2147483647 h 1877"/>
                <a:gd name="T44" fmla="*/ 2147483647 w 1877"/>
                <a:gd name="T45" fmla="*/ 2147483647 h 1877"/>
                <a:gd name="T46" fmla="*/ 2147483647 w 1877"/>
                <a:gd name="T47" fmla="*/ 2147483647 h 1877"/>
                <a:gd name="T48" fmla="*/ 2147483647 w 1877"/>
                <a:gd name="T49" fmla="*/ 2147483647 h 1877"/>
                <a:gd name="T50" fmla="*/ 2147483647 w 1877"/>
                <a:gd name="T51" fmla="*/ 2147483647 h 1877"/>
                <a:gd name="T52" fmla="*/ 2147483647 w 1877"/>
                <a:gd name="T53" fmla="*/ 2147483647 h 1877"/>
                <a:gd name="T54" fmla="*/ 2147483647 w 1877"/>
                <a:gd name="T55" fmla="*/ 2147483647 h 1877"/>
                <a:gd name="T56" fmla="*/ 2147483647 w 1877"/>
                <a:gd name="T57" fmla="*/ 2147483647 h 1877"/>
                <a:gd name="T58" fmla="*/ 2147483647 w 1877"/>
                <a:gd name="T59" fmla="*/ 2147483647 h 1877"/>
                <a:gd name="T60" fmla="*/ 2147483647 w 1877"/>
                <a:gd name="T61" fmla="*/ 2147483647 h 1877"/>
                <a:gd name="T62" fmla="*/ 2147483647 w 1877"/>
                <a:gd name="T63" fmla="*/ 2147483647 h 1877"/>
                <a:gd name="T64" fmla="*/ 2147483647 w 1877"/>
                <a:gd name="T65" fmla="*/ 2147483647 h 1877"/>
                <a:gd name="T66" fmla="*/ 2147483647 w 1877"/>
                <a:gd name="T67" fmla="*/ 2147483647 h 187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877"/>
                <a:gd name="T103" fmla="*/ 0 h 1877"/>
                <a:gd name="T104" fmla="*/ 1877 w 1877"/>
                <a:gd name="T105" fmla="*/ 1877 h 187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19050" cap="rnd">
              <a:solidFill>
                <a:srgbClr val="3F5378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04" tIns="91404" rIns="91404" bIns="91404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d-ID" altLang="id-ID"/>
            </a:p>
          </p:txBody>
        </p:sp>
        <p:sp>
          <p:nvSpPr>
            <p:cNvPr id="38934" name="Shape 257">
              <a:extLst>
                <a:ext uri="{FF2B5EF4-FFF2-40B4-BE49-F238E27FC236}">
                  <a16:creationId xmlns:a16="http://schemas.microsoft.com/office/drawing/2014/main" xmlns="" id="{1F8960D2-DCC6-41A2-B7A8-36558E122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300" y="4638450"/>
              <a:ext cx="46900" cy="46900"/>
            </a:xfrm>
            <a:custGeom>
              <a:avLst/>
              <a:gdLst>
                <a:gd name="T0" fmla="*/ 2147483647 w 1876"/>
                <a:gd name="T1" fmla="*/ 2147483647 h 1876"/>
                <a:gd name="T2" fmla="*/ 2147483647 w 1876"/>
                <a:gd name="T3" fmla="*/ 2147483647 h 1876"/>
                <a:gd name="T4" fmla="*/ 2147483647 w 1876"/>
                <a:gd name="T5" fmla="*/ 2147483647 h 1876"/>
                <a:gd name="T6" fmla="*/ 2147483647 w 1876"/>
                <a:gd name="T7" fmla="*/ 2147483647 h 1876"/>
                <a:gd name="T8" fmla="*/ 2147483647 w 1876"/>
                <a:gd name="T9" fmla="*/ 0 h 1876"/>
                <a:gd name="T10" fmla="*/ 2147483647 w 1876"/>
                <a:gd name="T11" fmla="*/ 0 h 1876"/>
                <a:gd name="T12" fmla="*/ 2147483647 w 1876"/>
                <a:gd name="T13" fmla="*/ 0 h 1876"/>
                <a:gd name="T14" fmla="*/ 2147483647 w 1876"/>
                <a:gd name="T15" fmla="*/ 2147483647 h 1876"/>
                <a:gd name="T16" fmla="*/ 2147483647 w 1876"/>
                <a:gd name="T17" fmla="*/ 2147483647 h 1876"/>
                <a:gd name="T18" fmla="*/ 2147483647 w 1876"/>
                <a:gd name="T19" fmla="*/ 2147483647 h 1876"/>
                <a:gd name="T20" fmla="*/ 2147483647 w 1876"/>
                <a:gd name="T21" fmla="*/ 2147483647 h 1876"/>
                <a:gd name="T22" fmla="*/ 2147483647 w 1876"/>
                <a:gd name="T23" fmla="*/ 2147483647 h 1876"/>
                <a:gd name="T24" fmla="*/ 2147483647 w 1876"/>
                <a:gd name="T25" fmla="*/ 2147483647 h 1876"/>
                <a:gd name="T26" fmla="*/ 2147483647 w 1876"/>
                <a:gd name="T27" fmla="*/ 2147483647 h 1876"/>
                <a:gd name="T28" fmla="*/ 2147483647 w 1876"/>
                <a:gd name="T29" fmla="*/ 2147483647 h 1876"/>
                <a:gd name="T30" fmla="*/ 2147483647 w 1876"/>
                <a:gd name="T31" fmla="*/ 2147483647 h 1876"/>
                <a:gd name="T32" fmla="*/ 0 w 1876"/>
                <a:gd name="T33" fmla="*/ 2147483647 h 1876"/>
                <a:gd name="T34" fmla="*/ 0 w 1876"/>
                <a:gd name="T35" fmla="*/ 2147483647 h 1876"/>
                <a:gd name="T36" fmla="*/ 2147483647 w 1876"/>
                <a:gd name="T37" fmla="*/ 2147483647 h 1876"/>
                <a:gd name="T38" fmla="*/ 2147483647 w 1876"/>
                <a:gd name="T39" fmla="*/ 2147483647 h 1876"/>
                <a:gd name="T40" fmla="*/ 2147483647 w 1876"/>
                <a:gd name="T41" fmla="*/ 2147483647 h 1876"/>
                <a:gd name="T42" fmla="*/ 2147483647 w 1876"/>
                <a:gd name="T43" fmla="*/ 2147483647 h 1876"/>
                <a:gd name="T44" fmla="*/ 2147483647 w 1876"/>
                <a:gd name="T45" fmla="*/ 2147483647 h 1876"/>
                <a:gd name="T46" fmla="*/ 2147483647 w 1876"/>
                <a:gd name="T47" fmla="*/ 2147483647 h 1876"/>
                <a:gd name="T48" fmla="*/ 2147483647 w 1876"/>
                <a:gd name="T49" fmla="*/ 2147483647 h 1876"/>
                <a:gd name="T50" fmla="*/ 2147483647 w 1876"/>
                <a:gd name="T51" fmla="*/ 2147483647 h 1876"/>
                <a:gd name="T52" fmla="*/ 2147483647 w 1876"/>
                <a:gd name="T53" fmla="*/ 2147483647 h 1876"/>
                <a:gd name="T54" fmla="*/ 2147483647 w 1876"/>
                <a:gd name="T55" fmla="*/ 2147483647 h 1876"/>
                <a:gd name="T56" fmla="*/ 2147483647 w 1876"/>
                <a:gd name="T57" fmla="*/ 2147483647 h 1876"/>
                <a:gd name="T58" fmla="*/ 2147483647 w 1876"/>
                <a:gd name="T59" fmla="*/ 2147483647 h 1876"/>
                <a:gd name="T60" fmla="*/ 2147483647 w 1876"/>
                <a:gd name="T61" fmla="*/ 2147483647 h 1876"/>
                <a:gd name="T62" fmla="*/ 2147483647 w 1876"/>
                <a:gd name="T63" fmla="*/ 2147483647 h 1876"/>
                <a:gd name="T64" fmla="*/ 2147483647 w 1876"/>
                <a:gd name="T65" fmla="*/ 2147483647 h 1876"/>
                <a:gd name="T66" fmla="*/ 2147483647 w 1876"/>
                <a:gd name="T67" fmla="*/ 2147483647 h 18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876"/>
                <a:gd name="T103" fmla="*/ 0 h 1876"/>
                <a:gd name="T104" fmla="*/ 1876 w 1876"/>
                <a:gd name="T105" fmla="*/ 1876 h 18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19050" cap="rnd">
              <a:solidFill>
                <a:srgbClr val="3F5378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04" tIns="91404" rIns="91404" bIns="91404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d-ID" altLang="id-ID"/>
            </a:p>
          </p:txBody>
        </p:sp>
      </p:grpSp>
      <p:sp>
        <p:nvSpPr>
          <p:cNvPr id="38927" name="Shape 233">
            <a:extLst>
              <a:ext uri="{FF2B5EF4-FFF2-40B4-BE49-F238E27FC236}">
                <a16:creationId xmlns:a16="http://schemas.microsoft.com/office/drawing/2014/main" xmlns="" id="{01B49992-E707-4B68-8C61-6B0123070CC1}"/>
              </a:ext>
            </a:extLst>
          </p:cNvPr>
          <p:cNvSpPr>
            <a:spLocks/>
          </p:cNvSpPr>
          <p:nvPr/>
        </p:nvSpPr>
        <p:spPr bwMode="auto">
          <a:xfrm rot="-931596">
            <a:off x="6491616" y="4131213"/>
            <a:ext cx="185694" cy="177759"/>
          </a:xfrm>
          <a:custGeom>
            <a:avLst/>
            <a:gdLst>
              <a:gd name="T0" fmla="*/ 2147483647 w 15144"/>
              <a:gd name="T1" fmla="*/ 1061037321 h 14460"/>
              <a:gd name="T2" fmla="*/ 2147483647 w 15144"/>
              <a:gd name="T3" fmla="*/ 2147483647 h 14460"/>
              <a:gd name="T4" fmla="*/ 2147483647 w 15144"/>
              <a:gd name="T5" fmla="*/ 2147483647 h 14460"/>
              <a:gd name="T6" fmla="*/ 2147483647 w 15144"/>
              <a:gd name="T7" fmla="*/ 2147483647 h 14460"/>
              <a:gd name="T8" fmla="*/ 2147483647 w 15144"/>
              <a:gd name="T9" fmla="*/ 2147483647 h 14460"/>
              <a:gd name="T10" fmla="*/ 2147483647 w 15144"/>
              <a:gd name="T11" fmla="*/ 2147483647 h 14460"/>
              <a:gd name="T12" fmla="*/ 2147483647 w 15144"/>
              <a:gd name="T13" fmla="*/ 2147483647 h 14460"/>
              <a:gd name="T14" fmla="*/ 2147483647 w 15144"/>
              <a:gd name="T15" fmla="*/ 2147483647 h 14460"/>
              <a:gd name="T16" fmla="*/ 2086364639 w 15144"/>
              <a:gd name="T17" fmla="*/ 2147483647 h 14460"/>
              <a:gd name="T18" fmla="*/ 40796354 w 15144"/>
              <a:gd name="T19" fmla="*/ 2147483647 h 14460"/>
              <a:gd name="T20" fmla="*/ 2147483647 w 15144"/>
              <a:gd name="T21" fmla="*/ 2147483647 h 14460"/>
              <a:gd name="T22" fmla="*/ 2147483647 w 15144"/>
              <a:gd name="T23" fmla="*/ 2147483647 h 14460"/>
              <a:gd name="T24" fmla="*/ 2147483647 w 15144"/>
              <a:gd name="T25" fmla="*/ 2147483647 h 14460"/>
              <a:gd name="T26" fmla="*/ 2147483647 w 15144"/>
              <a:gd name="T27" fmla="*/ 2147483647 h 14460"/>
              <a:gd name="T28" fmla="*/ 2147483647 w 15144"/>
              <a:gd name="T29" fmla="*/ 2147483647 h 14460"/>
              <a:gd name="T30" fmla="*/ 2147483647 w 15144"/>
              <a:gd name="T31" fmla="*/ 2147483647 h 14460"/>
              <a:gd name="T32" fmla="*/ 2147483647 w 15144"/>
              <a:gd name="T33" fmla="*/ 2147483647 h 14460"/>
              <a:gd name="T34" fmla="*/ 2147483647 w 15144"/>
              <a:gd name="T35" fmla="*/ 2147483647 h 14460"/>
              <a:gd name="T36" fmla="*/ 2147483647 w 15144"/>
              <a:gd name="T37" fmla="*/ 2147483647 h 14460"/>
              <a:gd name="T38" fmla="*/ 2147483647 w 15144"/>
              <a:gd name="T39" fmla="*/ 2147483647 h 14460"/>
              <a:gd name="T40" fmla="*/ 2147483647 w 15144"/>
              <a:gd name="T41" fmla="*/ 2147483647 h 14460"/>
              <a:gd name="T42" fmla="*/ 2147483647 w 15144"/>
              <a:gd name="T43" fmla="*/ 2147483647 h 14460"/>
              <a:gd name="T44" fmla="*/ 2147483647 w 15144"/>
              <a:gd name="T45" fmla="*/ 2147483647 h 14460"/>
              <a:gd name="T46" fmla="*/ 2147483647 w 15144"/>
              <a:gd name="T47" fmla="*/ 2147483647 h 14460"/>
              <a:gd name="T48" fmla="*/ 2147483647 w 15144"/>
              <a:gd name="T49" fmla="*/ 2147483647 h 14460"/>
              <a:gd name="T50" fmla="*/ 2147483647 w 15144"/>
              <a:gd name="T51" fmla="*/ 2147483647 h 14460"/>
              <a:gd name="T52" fmla="*/ 2147483647 w 15144"/>
              <a:gd name="T53" fmla="*/ 2147483647 h 14460"/>
              <a:gd name="T54" fmla="*/ 2147483647 w 15144"/>
              <a:gd name="T55" fmla="*/ 2147483647 h 14460"/>
              <a:gd name="T56" fmla="*/ 2147483647 w 15144"/>
              <a:gd name="T57" fmla="*/ 2147483647 h 14460"/>
              <a:gd name="T58" fmla="*/ 2147483647 w 15144"/>
              <a:gd name="T59" fmla="*/ 2147483647 h 14460"/>
              <a:gd name="T60" fmla="*/ 2147483647 w 15144"/>
              <a:gd name="T61" fmla="*/ 2147483647 h 14460"/>
              <a:gd name="T62" fmla="*/ 2147483647 w 15144"/>
              <a:gd name="T63" fmla="*/ 2147483647 h 14460"/>
              <a:gd name="T64" fmla="*/ 2147483647 w 15144"/>
              <a:gd name="T65" fmla="*/ 2147483647 h 14460"/>
              <a:gd name="T66" fmla="*/ 2147483647 w 15144"/>
              <a:gd name="T67" fmla="*/ 2147483647 h 14460"/>
              <a:gd name="T68" fmla="*/ 2147483647 w 15144"/>
              <a:gd name="T69" fmla="*/ 2147483647 h 14460"/>
              <a:gd name="T70" fmla="*/ 2147483647 w 15144"/>
              <a:gd name="T71" fmla="*/ 2147483647 h 14460"/>
              <a:gd name="T72" fmla="*/ 2147483647 w 15144"/>
              <a:gd name="T73" fmla="*/ 2147483647 h 14460"/>
              <a:gd name="T74" fmla="*/ 2147483647 w 15144"/>
              <a:gd name="T75" fmla="*/ 2147483647 h 14460"/>
              <a:gd name="T76" fmla="*/ 2147483647 w 15144"/>
              <a:gd name="T77" fmla="*/ 2147483647 h 14460"/>
              <a:gd name="T78" fmla="*/ 2147483647 w 15144"/>
              <a:gd name="T79" fmla="*/ 2147483647 h 14460"/>
              <a:gd name="T80" fmla="*/ 2147483647 w 15144"/>
              <a:gd name="T81" fmla="*/ 2147483647 h 14460"/>
              <a:gd name="T82" fmla="*/ 2147483647 w 15144"/>
              <a:gd name="T83" fmla="*/ 2147483647 h 14460"/>
              <a:gd name="T84" fmla="*/ 2147483647 w 15144"/>
              <a:gd name="T85" fmla="*/ 2147483647 h 14460"/>
              <a:gd name="T86" fmla="*/ 2147483647 w 15144"/>
              <a:gd name="T87" fmla="*/ 2147483647 h 14460"/>
              <a:gd name="T88" fmla="*/ 2147483647 w 15144"/>
              <a:gd name="T89" fmla="*/ 41603627 h 1446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5144"/>
              <a:gd name="T136" fmla="*/ 0 h 14460"/>
              <a:gd name="T137" fmla="*/ 15144 w 15144"/>
              <a:gd name="T138" fmla="*/ 14460 h 1446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04" tIns="91404" rIns="91404" bIns="91404" anchor="ctr"/>
          <a:lstStyle>
            <a:lvl1pPr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d-ID" altLang="id-ID"/>
          </a:p>
        </p:txBody>
      </p:sp>
      <p:sp>
        <p:nvSpPr>
          <p:cNvPr id="38928" name="Shape 233">
            <a:extLst>
              <a:ext uri="{FF2B5EF4-FFF2-40B4-BE49-F238E27FC236}">
                <a16:creationId xmlns:a16="http://schemas.microsoft.com/office/drawing/2014/main" xmlns="" id="{A94EC050-C995-4C77-BCF7-A32B2927ED7E}"/>
              </a:ext>
            </a:extLst>
          </p:cNvPr>
          <p:cNvSpPr>
            <a:spLocks/>
          </p:cNvSpPr>
          <p:nvPr/>
        </p:nvSpPr>
        <p:spPr bwMode="auto">
          <a:xfrm rot="-931596">
            <a:off x="8730736" y="4709261"/>
            <a:ext cx="187282" cy="177759"/>
          </a:xfrm>
          <a:custGeom>
            <a:avLst/>
            <a:gdLst>
              <a:gd name="T0" fmla="*/ 2147483647 w 15144"/>
              <a:gd name="T1" fmla="*/ 1061037321 h 14460"/>
              <a:gd name="T2" fmla="*/ 2147483647 w 15144"/>
              <a:gd name="T3" fmla="*/ 2147483647 h 14460"/>
              <a:gd name="T4" fmla="*/ 2147483647 w 15144"/>
              <a:gd name="T5" fmla="*/ 2147483647 h 14460"/>
              <a:gd name="T6" fmla="*/ 2147483647 w 15144"/>
              <a:gd name="T7" fmla="*/ 2147483647 h 14460"/>
              <a:gd name="T8" fmla="*/ 2147483647 w 15144"/>
              <a:gd name="T9" fmla="*/ 2147483647 h 14460"/>
              <a:gd name="T10" fmla="*/ 2147483647 w 15144"/>
              <a:gd name="T11" fmla="*/ 2147483647 h 14460"/>
              <a:gd name="T12" fmla="*/ 2147483647 w 15144"/>
              <a:gd name="T13" fmla="*/ 2147483647 h 14460"/>
              <a:gd name="T14" fmla="*/ 2147483647 w 15144"/>
              <a:gd name="T15" fmla="*/ 2147483647 h 14460"/>
              <a:gd name="T16" fmla="*/ 2147483647 w 15144"/>
              <a:gd name="T17" fmla="*/ 2147483647 h 14460"/>
              <a:gd name="T18" fmla="*/ 42866181 w 15144"/>
              <a:gd name="T19" fmla="*/ 2147483647 h 14460"/>
              <a:gd name="T20" fmla="*/ 2147483647 w 15144"/>
              <a:gd name="T21" fmla="*/ 2147483647 h 14460"/>
              <a:gd name="T22" fmla="*/ 2147483647 w 15144"/>
              <a:gd name="T23" fmla="*/ 2147483647 h 14460"/>
              <a:gd name="T24" fmla="*/ 2147483647 w 15144"/>
              <a:gd name="T25" fmla="*/ 2147483647 h 14460"/>
              <a:gd name="T26" fmla="*/ 2147483647 w 15144"/>
              <a:gd name="T27" fmla="*/ 2147483647 h 14460"/>
              <a:gd name="T28" fmla="*/ 2147483647 w 15144"/>
              <a:gd name="T29" fmla="*/ 2147483647 h 14460"/>
              <a:gd name="T30" fmla="*/ 2147483647 w 15144"/>
              <a:gd name="T31" fmla="*/ 2147483647 h 14460"/>
              <a:gd name="T32" fmla="*/ 2147483647 w 15144"/>
              <a:gd name="T33" fmla="*/ 2147483647 h 14460"/>
              <a:gd name="T34" fmla="*/ 2147483647 w 15144"/>
              <a:gd name="T35" fmla="*/ 2147483647 h 14460"/>
              <a:gd name="T36" fmla="*/ 2147483647 w 15144"/>
              <a:gd name="T37" fmla="*/ 2147483647 h 14460"/>
              <a:gd name="T38" fmla="*/ 2147483647 w 15144"/>
              <a:gd name="T39" fmla="*/ 2147483647 h 14460"/>
              <a:gd name="T40" fmla="*/ 2147483647 w 15144"/>
              <a:gd name="T41" fmla="*/ 2147483647 h 14460"/>
              <a:gd name="T42" fmla="*/ 2147483647 w 15144"/>
              <a:gd name="T43" fmla="*/ 2147483647 h 14460"/>
              <a:gd name="T44" fmla="*/ 2147483647 w 15144"/>
              <a:gd name="T45" fmla="*/ 2147483647 h 14460"/>
              <a:gd name="T46" fmla="*/ 2147483647 w 15144"/>
              <a:gd name="T47" fmla="*/ 2147483647 h 14460"/>
              <a:gd name="T48" fmla="*/ 2147483647 w 15144"/>
              <a:gd name="T49" fmla="*/ 2147483647 h 14460"/>
              <a:gd name="T50" fmla="*/ 2147483647 w 15144"/>
              <a:gd name="T51" fmla="*/ 2147483647 h 14460"/>
              <a:gd name="T52" fmla="*/ 2147483647 w 15144"/>
              <a:gd name="T53" fmla="*/ 2147483647 h 14460"/>
              <a:gd name="T54" fmla="*/ 2147483647 w 15144"/>
              <a:gd name="T55" fmla="*/ 2147483647 h 14460"/>
              <a:gd name="T56" fmla="*/ 2147483647 w 15144"/>
              <a:gd name="T57" fmla="*/ 2147483647 h 14460"/>
              <a:gd name="T58" fmla="*/ 2147483647 w 15144"/>
              <a:gd name="T59" fmla="*/ 2147483647 h 14460"/>
              <a:gd name="T60" fmla="*/ 2147483647 w 15144"/>
              <a:gd name="T61" fmla="*/ 2147483647 h 14460"/>
              <a:gd name="T62" fmla="*/ 2147483647 w 15144"/>
              <a:gd name="T63" fmla="*/ 2147483647 h 14460"/>
              <a:gd name="T64" fmla="*/ 2147483647 w 15144"/>
              <a:gd name="T65" fmla="*/ 2147483647 h 14460"/>
              <a:gd name="T66" fmla="*/ 2147483647 w 15144"/>
              <a:gd name="T67" fmla="*/ 2147483647 h 14460"/>
              <a:gd name="T68" fmla="*/ 2147483647 w 15144"/>
              <a:gd name="T69" fmla="*/ 2147483647 h 14460"/>
              <a:gd name="T70" fmla="*/ 2147483647 w 15144"/>
              <a:gd name="T71" fmla="*/ 2147483647 h 14460"/>
              <a:gd name="T72" fmla="*/ 2147483647 w 15144"/>
              <a:gd name="T73" fmla="*/ 2147483647 h 14460"/>
              <a:gd name="T74" fmla="*/ 2147483647 w 15144"/>
              <a:gd name="T75" fmla="*/ 2147483647 h 14460"/>
              <a:gd name="T76" fmla="*/ 2147483647 w 15144"/>
              <a:gd name="T77" fmla="*/ 2147483647 h 14460"/>
              <a:gd name="T78" fmla="*/ 2147483647 w 15144"/>
              <a:gd name="T79" fmla="*/ 2147483647 h 14460"/>
              <a:gd name="T80" fmla="*/ 2147483647 w 15144"/>
              <a:gd name="T81" fmla="*/ 2147483647 h 14460"/>
              <a:gd name="T82" fmla="*/ 2147483647 w 15144"/>
              <a:gd name="T83" fmla="*/ 2147483647 h 14460"/>
              <a:gd name="T84" fmla="*/ 2147483647 w 15144"/>
              <a:gd name="T85" fmla="*/ 2147483647 h 14460"/>
              <a:gd name="T86" fmla="*/ 2147483647 w 15144"/>
              <a:gd name="T87" fmla="*/ 2147483647 h 14460"/>
              <a:gd name="T88" fmla="*/ 2147483647 w 15144"/>
              <a:gd name="T89" fmla="*/ 41603627 h 1446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5144"/>
              <a:gd name="T136" fmla="*/ 0 h 14460"/>
              <a:gd name="T137" fmla="*/ 15144 w 15144"/>
              <a:gd name="T138" fmla="*/ 14460 h 1446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04" tIns="91404" rIns="91404" bIns="91404" anchor="ctr"/>
          <a:lstStyle>
            <a:lvl1pPr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d-ID" altLang="id-ID"/>
          </a:p>
        </p:txBody>
      </p:sp>
      <p:sp>
        <p:nvSpPr>
          <p:cNvPr id="38929" name="Shape 233">
            <a:extLst>
              <a:ext uri="{FF2B5EF4-FFF2-40B4-BE49-F238E27FC236}">
                <a16:creationId xmlns:a16="http://schemas.microsoft.com/office/drawing/2014/main" xmlns="" id="{5E38C64B-9C01-408A-81B8-C1491EFB8379}"/>
              </a:ext>
            </a:extLst>
          </p:cNvPr>
          <p:cNvSpPr>
            <a:spLocks/>
          </p:cNvSpPr>
          <p:nvPr/>
        </p:nvSpPr>
        <p:spPr bwMode="auto">
          <a:xfrm rot="-931596">
            <a:off x="4831727" y="4550746"/>
            <a:ext cx="185694" cy="177759"/>
          </a:xfrm>
          <a:custGeom>
            <a:avLst/>
            <a:gdLst>
              <a:gd name="T0" fmla="*/ 2147483647 w 15144"/>
              <a:gd name="T1" fmla="*/ 1061037321 h 14460"/>
              <a:gd name="T2" fmla="*/ 2147483647 w 15144"/>
              <a:gd name="T3" fmla="*/ 2147483647 h 14460"/>
              <a:gd name="T4" fmla="*/ 2147483647 w 15144"/>
              <a:gd name="T5" fmla="*/ 2147483647 h 14460"/>
              <a:gd name="T6" fmla="*/ 2147483647 w 15144"/>
              <a:gd name="T7" fmla="*/ 2147483647 h 14460"/>
              <a:gd name="T8" fmla="*/ 2147483647 w 15144"/>
              <a:gd name="T9" fmla="*/ 2147483647 h 14460"/>
              <a:gd name="T10" fmla="*/ 2147483647 w 15144"/>
              <a:gd name="T11" fmla="*/ 2147483647 h 14460"/>
              <a:gd name="T12" fmla="*/ 2147483647 w 15144"/>
              <a:gd name="T13" fmla="*/ 2147483647 h 14460"/>
              <a:gd name="T14" fmla="*/ 2147483647 w 15144"/>
              <a:gd name="T15" fmla="*/ 2147483647 h 14460"/>
              <a:gd name="T16" fmla="*/ 2086364639 w 15144"/>
              <a:gd name="T17" fmla="*/ 2147483647 h 14460"/>
              <a:gd name="T18" fmla="*/ 40796354 w 15144"/>
              <a:gd name="T19" fmla="*/ 2147483647 h 14460"/>
              <a:gd name="T20" fmla="*/ 2147483647 w 15144"/>
              <a:gd name="T21" fmla="*/ 2147483647 h 14460"/>
              <a:gd name="T22" fmla="*/ 2147483647 w 15144"/>
              <a:gd name="T23" fmla="*/ 2147483647 h 14460"/>
              <a:gd name="T24" fmla="*/ 2147483647 w 15144"/>
              <a:gd name="T25" fmla="*/ 2147483647 h 14460"/>
              <a:gd name="T26" fmla="*/ 2147483647 w 15144"/>
              <a:gd name="T27" fmla="*/ 2147483647 h 14460"/>
              <a:gd name="T28" fmla="*/ 2147483647 w 15144"/>
              <a:gd name="T29" fmla="*/ 2147483647 h 14460"/>
              <a:gd name="T30" fmla="*/ 2147483647 w 15144"/>
              <a:gd name="T31" fmla="*/ 2147483647 h 14460"/>
              <a:gd name="T32" fmla="*/ 2147483647 w 15144"/>
              <a:gd name="T33" fmla="*/ 2147483647 h 14460"/>
              <a:gd name="T34" fmla="*/ 2147483647 w 15144"/>
              <a:gd name="T35" fmla="*/ 2147483647 h 14460"/>
              <a:gd name="T36" fmla="*/ 2147483647 w 15144"/>
              <a:gd name="T37" fmla="*/ 2147483647 h 14460"/>
              <a:gd name="T38" fmla="*/ 2147483647 w 15144"/>
              <a:gd name="T39" fmla="*/ 2147483647 h 14460"/>
              <a:gd name="T40" fmla="*/ 2147483647 w 15144"/>
              <a:gd name="T41" fmla="*/ 2147483647 h 14460"/>
              <a:gd name="T42" fmla="*/ 2147483647 w 15144"/>
              <a:gd name="T43" fmla="*/ 2147483647 h 14460"/>
              <a:gd name="T44" fmla="*/ 2147483647 w 15144"/>
              <a:gd name="T45" fmla="*/ 2147483647 h 14460"/>
              <a:gd name="T46" fmla="*/ 2147483647 w 15144"/>
              <a:gd name="T47" fmla="*/ 2147483647 h 14460"/>
              <a:gd name="T48" fmla="*/ 2147483647 w 15144"/>
              <a:gd name="T49" fmla="*/ 2147483647 h 14460"/>
              <a:gd name="T50" fmla="*/ 2147483647 w 15144"/>
              <a:gd name="T51" fmla="*/ 2147483647 h 14460"/>
              <a:gd name="T52" fmla="*/ 2147483647 w 15144"/>
              <a:gd name="T53" fmla="*/ 2147483647 h 14460"/>
              <a:gd name="T54" fmla="*/ 2147483647 w 15144"/>
              <a:gd name="T55" fmla="*/ 2147483647 h 14460"/>
              <a:gd name="T56" fmla="*/ 2147483647 w 15144"/>
              <a:gd name="T57" fmla="*/ 2147483647 h 14460"/>
              <a:gd name="T58" fmla="*/ 2147483647 w 15144"/>
              <a:gd name="T59" fmla="*/ 2147483647 h 14460"/>
              <a:gd name="T60" fmla="*/ 2147483647 w 15144"/>
              <a:gd name="T61" fmla="*/ 2147483647 h 14460"/>
              <a:gd name="T62" fmla="*/ 2147483647 w 15144"/>
              <a:gd name="T63" fmla="*/ 2147483647 h 14460"/>
              <a:gd name="T64" fmla="*/ 2147483647 w 15144"/>
              <a:gd name="T65" fmla="*/ 2147483647 h 14460"/>
              <a:gd name="T66" fmla="*/ 2147483647 w 15144"/>
              <a:gd name="T67" fmla="*/ 2147483647 h 14460"/>
              <a:gd name="T68" fmla="*/ 2147483647 w 15144"/>
              <a:gd name="T69" fmla="*/ 2147483647 h 14460"/>
              <a:gd name="T70" fmla="*/ 2147483647 w 15144"/>
              <a:gd name="T71" fmla="*/ 2147483647 h 14460"/>
              <a:gd name="T72" fmla="*/ 2147483647 w 15144"/>
              <a:gd name="T73" fmla="*/ 2147483647 h 14460"/>
              <a:gd name="T74" fmla="*/ 2147483647 w 15144"/>
              <a:gd name="T75" fmla="*/ 2147483647 h 14460"/>
              <a:gd name="T76" fmla="*/ 2147483647 w 15144"/>
              <a:gd name="T77" fmla="*/ 2147483647 h 14460"/>
              <a:gd name="T78" fmla="*/ 2147483647 w 15144"/>
              <a:gd name="T79" fmla="*/ 2147483647 h 14460"/>
              <a:gd name="T80" fmla="*/ 2147483647 w 15144"/>
              <a:gd name="T81" fmla="*/ 2147483647 h 14460"/>
              <a:gd name="T82" fmla="*/ 2147483647 w 15144"/>
              <a:gd name="T83" fmla="*/ 2147483647 h 14460"/>
              <a:gd name="T84" fmla="*/ 2147483647 w 15144"/>
              <a:gd name="T85" fmla="*/ 2147483647 h 14460"/>
              <a:gd name="T86" fmla="*/ 2147483647 w 15144"/>
              <a:gd name="T87" fmla="*/ 2147483647 h 14460"/>
              <a:gd name="T88" fmla="*/ 2147483647 w 15144"/>
              <a:gd name="T89" fmla="*/ 41603627 h 1446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5144"/>
              <a:gd name="T136" fmla="*/ 0 h 14460"/>
              <a:gd name="T137" fmla="*/ 15144 w 15144"/>
              <a:gd name="T138" fmla="*/ 14460 h 1446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04" tIns="91404" rIns="91404" bIns="91404" anchor="ctr"/>
          <a:lstStyle>
            <a:lvl1pPr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d-ID" altLang="id-ID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xmlns="" id="{46546145-C433-4A6D-8AF4-64DE98C9A0E9}"/>
              </a:ext>
            </a:extLst>
          </p:cNvPr>
          <p:cNvSpPr/>
          <p:nvPr/>
        </p:nvSpPr>
        <p:spPr>
          <a:xfrm>
            <a:off x="423549" y="5193792"/>
            <a:ext cx="2727476" cy="1473343"/>
          </a:xfrm>
          <a:prstGeom prst="ellipse">
            <a:avLst/>
          </a:prstGeom>
          <a:blipFill rotWithShape="0">
            <a:blip r:embed="rId3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5807495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6">
            <a:extLst>
              <a:ext uri="{FF2B5EF4-FFF2-40B4-BE49-F238E27FC236}">
                <a16:creationId xmlns:a16="http://schemas.microsoft.com/office/drawing/2014/main" xmlns="" id="{E9B60D31-CF39-4224-8B34-8AFC052C4CC8}"/>
              </a:ext>
            </a:extLst>
          </p:cNvPr>
          <p:cNvSpPr txBox="1">
            <a:spLocks/>
          </p:cNvSpPr>
          <p:nvPr/>
        </p:nvSpPr>
        <p:spPr>
          <a:xfrm>
            <a:off x="5279421" y="217438"/>
            <a:ext cx="2071208" cy="7840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id-ID" b="1" cap="small" dirty="0" err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b="1" cap="small" dirty="0" err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elanja</a:t>
            </a:r>
            <a:endParaRPr lang="en-US" b="1" cap="small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" name="Group 11">
            <a:extLst>
              <a:ext uri="{FF2B5EF4-FFF2-40B4-BE49-F238E27FC236}">
                <a16:creationId xmlns:a16="http://schemas.microsoft.com/office/drawing/2014/main" xmlns="" id="{685701A3-6ED4-4629-9B91-A48301A377CB}"/>
              </a:ext>
            </a:extLst>
          </p:cNvPr>
          <p:cNvGrpSpPr>
            <a:grpSpLocks/>
          </p:cNvGrpSpPr>
          <p:nvPr/>
        </p:nvGrpSpPr>
        <p:grpSpPr bwMode="auto">
          <a:xfrm>
            <a:off x="289477" y="2379112"/>
            <a:ext cx="2521953" cy="4153526"/>
            <a:chOff x="286656" y="2380342"/>
            <a:chExt cx="2523773" cy="4151770"/>
          </a:xfrm>
        </p:grpSpPr>
        <p:sp>
          <p:nvSpPr>
            <p:cNvPr id="8" name="Content Placeholder 5">
              <a:extLst>
                <a:ext uri="{FF2B5EF4-FFF2-40B4-BE49-F238E27FC236}">
                  <a16:creationId xmlns:a16="http://schemas.microsoft.com/office/drawing/2014/main" xmlns="" id="{63B36FAD-2AFF-49B9-AF3E-7F0FDCEA568F}"/>
                </a:ext>
              </a:extLst>
            </p:cNvPr>
            <p:cNvSpPr txBox="1">
              <a:spLocks/>
            </p:cNvSpPr>
            <p:nvPr/>
          </p:nvSpPr>
          <p:spPr>
            <a:xfrm>
              <a:off x="286656" y="2846762"/>
              <a:ext cx="2523773" cy="3685350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None/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Pengeluaran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bagi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kepala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Desa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perangkat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Desa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,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serta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tunjangan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BPD,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terdiri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dari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: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Penghasilan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tetap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, 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Tunjangan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, 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Penerimaan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lain,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pembayaran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jaminan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social (</a:t>
              </a:r>
              <a:r>
                <a:rPr lang="en-US" sz="1500" i="1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sesuai</a:t>
              </a:r>
              <a:r>
                <a:rPr lang="en-US" sz="1500" i="1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i="1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dengan</a:t>
              </a:r>
              <a:r>
                <a:rPr lang="en-US" sz="1500" i="1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i="1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ketentuan</a:t>
              </a:r>
              <a:r>
                <a:rPr lang="en-US" sz="1500" i="1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i="1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peraturan</a:t>
              </a:r>
              <a:r>
                <a:rPr lang="en-US" sz="1500" i="1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i="1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perUUan</a:t>
              </a:r>
              <a:r>
                <a:rPr lang="en-US" sz="1500" i="1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i="1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r>
                <a:rPr lang="en-US" sz="1500" i="1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i="1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kemampuan</a:t>
              </a:r>
              <a:r>
                <a:rPr lang="en-US" sz="1500" i="1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APB </a:t>
              </a:r>
              <a:r>
                <a:rPr lang="en-US" sz="1500" i="1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Desa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)</a:t>
              </a:r>
            </a:p>
          </p:txBody>
        </p: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xmlns="" id="{DD9ADC5C-D800-4766-89E6-E606A5D76046}"/>
                </a:ext>
              </a:extLst>
            </p:cNvPr>
            <p:cNvCxnSpPr>
              <a:stCxn id="13" idx="2"/>
              <a:endCxn id="8" idx="0"/>
            </p:cNvCxnSpPr>
            <p:nvPr/>
          </p:nvCxnSpPr>
          <p:spPr>
            <a:xfrm rot="16200000" flipH="1">
              <a:off x="1315333" y="2612758"/>
              <a:ext cx="466420" cy="1588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16">
            <a:extLst>
              <a:ext uri="{FF2B5EF4-FFF2-40B4-BE49-F238E27FC236}">
                <a16:creationId xmlns:a16="http://schemas.microsoft.com/office/drawing/2014/main" xmlns="" id="{4DC37D1C-50C3-4A45-96BA-3DD1A9B66132}"/>
              </a:ext>
            </a:extLst>
          </p:cNvPr>
          <p:cNvGrpSpPr>
            <a:grpSpLocks/>
          </p:cNvGrpSpPr>
          <p:nvPr/>
        </p:nvGrpSpPr>
        <p:grpSpPr bwMode="auto">
          <a:xfrm>
            <a:off x="3135205" y="2379112"/>
            <a:ext cx="2485450" cy="4153526"/>
            <a:chOff x="3133507" y="2470531"/>
            <a:chExt cx="2486701" cy="4061581"/>
          </a:xfrm>
        </p:grpSpPr>
        <p:sp>
          <p:nvSpPr>
            <p:cNvPr id="9" name="Content Placeholder 7">
              <a:extLst>
                <a:ext uri="{FF2B5EF4-FFF2-40B4-BE49-F238E27FC236}">
                  <a16:creationId xmlns:a16="http://schemas.microsoft.com/office/drawing/2014/main" xmlns="" id="{E96F0B72-B51F-415C-8AC5-9C1897C54CE0}"/>
                </a:ext>
              </a:extLst>
            </p:cNvPr>
            <p:cNvSpPr txBox="1">
              <a:spLocks/>
            </p:cNvSpPr>
            <p:nvPr/>
          </p:nvSpPr>
          <p:spPr>
            <a:xfrm>
              <a:off x="3133507" y="2847666"/>
              <a:ext cx="2486701" cy="3684446"/>
            </a:xfrm>
            <a:prstGeom prst="rect">
              <a:avLst/>
            </a:prstGeom>
          </p:spPr>
          <p:txBody>
            <a:bodyPr>
              <a:normAutofit fontScale="9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None/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pengeluaran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bagi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pengadaan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barang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/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jasa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yang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nilai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manfaatnya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kurang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dari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12 (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dua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belas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) 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operasional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pemerintah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Desa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pemeliharaan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sarana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prasarana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Desa</a:t>
              </a:r>
              <a:endParaRPr lang="en-US" sz="15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kegiatan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sosialisasi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/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rapat-rapat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/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pelatihan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/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bimbingan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teknis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operasional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BPD;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insentif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Rukun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Tetangga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/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Rukun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Warga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;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endParaRPr lang="en-US" sz="15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pemberian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barang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pada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masyarakat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/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kelompok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masyarakat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.</a:t>
              </a:r>
            </a:p>
          </p:txBody>
        </p:sp>
        <p:cxnSp>
          <p:nvCxnSpPr>
            <p:cNvPr id="21" name="Elbow Connector 20">
              <a:extLst>
                <a:ext uri="{FF2B5EF4-FFF2-40B4-BE49-F238E27FC236}">
                  <a16:creationId xmlns:a16="http://schemas.microsoft.com/office/drawing/2014/main" xmlns="" id="{55E350DC-8A1D-4300-AD79-FB8DB2B80978}"/>
                </a:ext>
              </a:extLst>
            </p:cNvPr>
            <p:cNvCxnSpPr>
              <a:stCxn id="14" idx="2"/>
              <a:endCxn id="9" idx="0"/>
            </p:cNvCxnSpPr>
            <p:nvPr/>
          </p:nvCxnSpPr>
          <p:spPr>
            <a:xfrm rot="16200000" flipH="1">
              <a:off x="4188290" y="2659099"/>
              <a:ext cx="377135" cy="0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18">
            <a:extLst>
              <a:ext uri="{FF2B5EF4-FFF2-40B4-BE49-F238E27FC236}">
                <a16:creationId xmlns:a16="http://schemas.microsoft.com/office/drawing/2014/main" xmlns="" id="{D129CFAA-BA91-4BE4-BBA0-9DCF052183AD}"/>
              </a:ext>
            </a:extLst>
          </p:cNvPr>
          <p:cNvGrpSpPr>
            <a:grpSpLocks/>
          </p:cNvGrpSpPr>
          <p:nvPr/>
        </p:nvGrpSpPr>
        <p:grpSpPr bwMode="auto">
          <a:xfrm>
            <a:off x="5834916" y="2239567"/>
            <a:ext cx="3629773" cy="4114187"/>
            <a:chOff x="5834266" y="2380342"/>
            <a:chExt cx="3632677" cy="4112447"/>
          </a:xfrm>
        </p:grpSpPr>
        <p:sp>
          <p:nvSpPr>
            <p:cNvPr id="10" name="Content Placeholder 3">
              <a:extLst>
                <a:ext uri="{FF2B5EF4-FFF2-40B4-BE49-F238E27FC236}">
                  <a16:creationId xmlns:a16="http://schemas.microsoft.com/office/drawing/2014/main" xmlns="" id="{0B4FC2F2-06CA-4136-BE2A-BDA261327163}"/>
                </a:ext>
              </a:extLst>
            </p:cNvPr>
            <p:cNvSpPr txBox="1">
              <a:spLocks/>
            </p:cNvSpPr>
            <p:nvPr/>
          </p:nvSpPr>
          <p:spPr>
            <a:xfrm>
              <a:off x="5834266" y="2807439"/>
              <a:ext cx="3632677" cy="368535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Pengeluaran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pengadaan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barang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/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atau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bangunan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yang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nilai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manfaatnya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lebih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dari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12 (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dua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belas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)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bulan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menambah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aset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Belanja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Modal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Pengadaan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Tanah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Belanja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Modal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Peralatan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,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Mesin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,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Alat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Berat</a:t>
              </a:r>
              <a:endParaRPr lang="en-US" sz="15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Belanja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Modal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Kendaraan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Belanja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Modal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Gedung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,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Bangunan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Taman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Belanja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Modal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Jalan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/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Prasarana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Jalan</a:t>
              </a:r>
              <a:endParaRPr lang="en-US" sz="15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Belanja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Modal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Jembatan</a:t>
              </a:r>
              <a:endParaRPr lang="en-US" sz="15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Belanja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Modal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Irigasi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/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Embung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/Air Sungai/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Drainase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/Air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Limbah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/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Persampahan</a:t>
              </a:r>
              <a:endParaRPr lang="en-US" sz="15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Belanja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Modal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Jaringan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/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Instalasi</a:t>
              </a:r>
              <a:endParaRPr lang="en-US" sz="15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Belanja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Modal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lainnya</a:t>
              </a:r>
              <a:endParaRPr lang="en-US" sz="15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25" name="Elbow Connector 24">
              <a:extLst>
                <a:ext uri="{FF2B5EF4-FFF2-40B4-BE49-F238E27FC236}">
                  <a16:creationId xmlns:a16="http://schemas.microsoft.com/office/drawing/2014/main" xmlns="" id="{794D79A4-6903-4BC6-BE57-0BE78E16E1B9}"/>
                </a:ext>
              </a:extLst>
            </p:cNvPr>
            <p:cNvCxnSpPr>
              <a:stCxn id="15" idx="2"/>
            </p:cNvCxnSpPr>
            <p:nvPr/>
          </p:nvCxnSpPr>
          <p:spPr>
            <a:xfrm rot="16200000" flipH="1">
              <a:off x="7418190" y="2613552"/>
              <a:ext cx="466420" cy="0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1">
            <a:extLst>
              <a:ext uri="{FF2B5EF4-FFF2-40B4-BE49-F238E27FC236}">
                <a16:creationId xmlns:a16="http://schemas.microsoft.com/office/drawing/2014/main" xmlns="" id="{946A1DBB-A120-4BFD-903A-0157C153D405}"/>
              </a:ext>
            </a:extLst>
          </p:cNvPr>
          <p:cNvGrpSpPr>
            <a:grpSpLocks/>
          </p:cNvGrpSpPr>
          <p:nvPr/>
        </p:nvGrpSpPr>
        <p:grpSpPr bwMode="auto">
          <a:xfrm>
            <a:off x="9378985" y="2379112"/>
            <a:ext cx="2404506" cy="4153526"/>
            <a:chOff x="9379864" y="2380344"/>
            <a:chExt cx="2405743" cy="4151768"/>
          </a:xfrm>
        </p:grpSpPr>
        <p:sp>
          <p:nvSpPr>
            <p:cNvPr id="11" name="Content Placeholder 5">
              <a:extLst>
                <a:ext uri="{FF2B5EF4-FFF2-40B4-BE49-F238E27FC236}">
                  <a16:creationId xmlns:a16="http://schemas.microsoft.com/office/drawing/2014/main" xmlns="" id="{B7D1ABAF-D640-4EDB-BFE9-6D67DB914541}"/>
                </a:ext>
              </a:extLst>
            </p:cNvPr>
            <p:cNvSpPr txBox="1">
              <a:spLocks/>
            </p:cNvSpPr>
            <p:nvPr/>
          </p:nvSpPr>
          <p:spPr>
            <a:xfrm>
              <a:off x="9379864" y="2846764"/>
              <a:ext cx="2405743" cy="3685348"/>
            </a:xfrm>
            <a:prstGeom prst="rect">
              <a:avLst/>
            </a:prstGeom>
          </p:spPr>
          <p:txBody>
            <a:bodyPr>
              <a:normAutofit fontScale="9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None/>
                <a:defRPr/>
              </a:pP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Belanja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untuk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kegiatan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pada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sub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bidang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penanggulangan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bencana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,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keadaan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darurat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,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keadaan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mendesak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yang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berskala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lokal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5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Desa</a:t>
              </a:r>
              <a:r>
                <a:rPr lang="en-US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.</a:t>
              </a:r>
            </a:p>
            <a:p>
              <a:pPr mar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None/>
                <a:defRPr/>
              </a:pPr>
              <a:r>
                <a:rPr lang="sv-SE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kriteria: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sv-SE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bukan merupakan kegiatan normal dari aktivitas pemerintah Desa dan tidak dapat diprediksikan sebelumnya;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sv-SE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tidak diharapkan terjadi berulang; dan</a:t>
              </a:r>
            </a:p>
            <a:p>
              <a:pPr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sv-SE" sz="15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berada di luar kendali pemerintah Desa.</a:t>
              </a:r>
            </a:p>
            <a:p>
              <a:pPr mar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None/>
                <a:defRPr/>
              </a:pPr>
              <a:endParaRPr lang="sv-SE" sz="15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28" name="Elbow Connector 27">
              <a:extLst>
                <a:ext uri="{FF2B5EF4-FFF2-40B4-BE49-F238E27FC236}">
                  <a16:creationId xmlns:a16="http://schemas.microsoft.com/office/drawing/2014/main" xmlns="" id="{4066ECEC-CB59-4EDB-9B32-EC0E0A50CEE4}"/>
                </a:ext>
              </a:extLst>
            </p:cNvPr>
            <p:cNvCxnSpPr>
              <a:stCxn id="16" idx="2"/>
              <a:endCxn id="11" idx="0"/>
            </p:cNvCxnSpPr>
            <p:nvPr/>
          </p:nvCxnSpPr>
          <p:spPr>
            <a:xfrm rot="5400000">
              <a:off x="10350319" y="2613554"/>
              <a:ext cx="466420" cy="0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xmlns="" id="{F25E1A2F-CDD6-4553-8BCD-D38D49C32BE1}"/>
              </a:ext>
            </a:extLst>
          </p:cNvPr>
          <p:cNvGrpSpPr>
            <a:grpSpLocks/>
          </p:cNvGrpSpPr>
          <p:nvPr/>
        </p:nvGrpSpPr>
        <p:grpSpPr bwMode="auto">
          <a:xfrm>
            <a:off x="660865" y="1001481"/>
            <a:ext cx="10773456" cy="1377631"/>
            <a:chOff x="659088" y="1001485"/>
            <a:chExt cx="10776952" cy="1378858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13" name="Text Placeholder 4">
              <a:extLst>
                <a:ext uri="{FF2B5EF4-FFF2-40B4-BE49-F238E27FC236}">
                  <a16:creationId xmlns:a16="http://schemas.microsoft.com/office/drawing/2014/main" xmlns="" id="{387426DF-1423-479A-9F24-38EF8485994A}"/>
                </a:ext>
              </a:extLst>
            </p:cNvPr>
            <p:cNvSpPr txBox="1">
              <a:spLocks/>
            </p:cNvSpPr>
            <p:nvPr/>
          </p:nvSpPr>
          <p:spPr>
            <a:xfrm>
              <a:off x="659088" y="1611487"/>
              <a:ext cx="1779752" cy="768856"/>
            </a:xfrm>
            <a:prstGeom prst="rect">
              <a:avLst/>
            </a:prstGeom>
            <a:grpFill/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  <a:defRPr/>
              </a:pPr>
              <a:r>
                <a:rPr lang="id-ID" sz="2000" b="1" cap="small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</a:t>
              </a:r>
              <a:r>
                <a:rPr lang="en-US" sz="2000" b="1" cap="small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elanja</a:t>
              </a:r>
              <a:r>
                <a:rPr lang="en-US" sz="2000" b="1" cap="small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id-ID" sz="2000" b="1" cap="small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p</a:t>
              </a:r>
              <a:r>
                <a:rPr lang="en-US" sz="2000" b="1" cap="small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egawai</a:t>
              </a:r>
              <a:endParaRPr lang="en-US" sz="2000" b="1" cap="small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" name="Text Placeholder 6">
              <a:extLst>
                <a:ext uri="{FF2B5EF4-FFF2-40B4-BE49-F238E27FC236}">
                  <a16:creationId xmlns:a16="http://schemas.microsoft.com/office/drawing/2014/main" xmlns="" id="{470FA523-DA65-4AE5-A92C-E49EED7F9F51}"/>
                </a:ext>
              </a:extLst>
            </p:cNvPr>
            <p:cNvSpPr txBox="1">
              <a:spLocks/>
            </p:cNvSpPr>
            <p:nvPr/>
          </p:nvSpPr>
          <p:spPr>
            <a:xfrm>
              <a:off x="3515266" y="1611487"/>
              <a:ext cx="1724185" cy="768856"/>
            </a:xfrm>
            <a:prstGeom prst="rect">
              <a:avLst/>
            </a:prstGeom>
            <a:grpFill/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  <a:defRPr/>
              </a:pPr>
              <a:r>
                <a:rPr lang="id-ID" sz="2000" b="1" cap="small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</a:t>
              </a:r>
              <a:r>
                <a:rPr lang="en-US" sz="2000" b="1" cap="small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elanja</a:t>
              </a:r>
              <a:r>
                <a:rPr lang="en-US" sz="2000" b="1" cap="small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id-ID" sz="2000" b="1" cap="small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b</a:t>
              </a:r>
              <a:r>
                <a:rPr lang="en-US" sz="2000" b="1" cap="small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arang</a:t>
              </a:r>
              <a:r>
                <a:rPr lang="en-US" sz="2000" b="1" cap="small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2000" b="1" cap="small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dan</a:t>
              </a:r>
              <a:r>
                <a:rPr lang="en-US" sz="2000" b="1" cap="small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2000" b="1" cap="small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jasa</a:t>
              </a:r>
              <a:endParaRPr lang="en-US" sz="2000" b="1" cap="small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" name="Text Placeholder 2">
              <a:extLst>
                <a:ext uri="{FF2B5EF4-FFF2-40B4-BE49-F238E27FC236}">
                  <a16:creationId xmlns:a16="http://schemas.microsoft.com/office/drawing/2014/main" xmlns="" id="{1EE21F99-3053-41A8-907E-6AA22D719E96}"/>
                </a:ext>
              </a:extLst>
            </p:cNvPr>
            <p:cNvSpPr txBox="1">
              <a:spLocks/>
            </p:cNvSpPr>
            <p:nvPr/>
          </p:nvSpPr>
          <p:spPr>
            <a:xfrm>
              <a:off x="6782644" y="1611487"/>
              <a:ext cx="1735299" cy="768856"/>
            </a:xfrm>
            <a:prstGeom prst="rect">
              <a:avLst/>
            </a:prstGeom>
            <a:grpFill/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indent="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algn="ctr" defTabSz="1172027">
                <a:defRPr/>
              </a:pPr>
              <a:r>
                <a:rPr lang="id-ID" sz="2000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</a:t>
              </a:r>
              <a:r>
                <a:rPr lang="en-US" sz="2000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elanja</a:t>
              </a:r>
              <a:r>
                <a:rPr lang="en-US" sz="2000" b="1" cap="small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id-ID" sz="2000" b="1" cap="small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</a:t>
              </a:r>
              <a:r>
                <a:rPr lang="en-US" sz="2000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odal</a:t>
              </a:r>
              <a:endParaRPr lang="en-US" sz="2000" b="1" cap="small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6" name="Text Placeholder 4">
              <a:extLst>
                <a:ext uri="{FF2B5EF4-FFF2-40B4-BE49-F238E27FC236}">
                  <a16:creationId xmlns:a16="http://schemas.microsoft.com/office/drawing/2014/main" xmlns="" id="{083B9CF1-793D-4287-99EE-920B33CF8A40}"/>
                </a:ext>
              </a:extLst>
            </p:cNvPr>
            <p:cNvSpPr txBox="1">
              <a:spLocks/>
            </p:cNvSpPr>
            <p:nvPr/>
          </p:nvSpPr>
          <p:spPr>
            <a:xfrm>
              <a:off x="9729318" y="1611487"/>
              <a:ext cx="1706722" cy="768856"/>
            </a:xfrm>
            <a:prstGeom prst="rect">
              <a:avLst/>
            </a:prstGeom>
            <a:grpFill/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indent="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algn="ctr" defTabSz="1172027">
                <a:defRPr/>
              </a:pPr>
              <a:r>
                <a:rPr lang="id-ID" sz="2000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</a:t>
              </a:r>
              <a:r>
                <a:rPr lang="en-US" sz="2000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elanja</a:t>
              </a:r>
              <a:r>
                <a:rPr lang="en-US" sz="2000" b="1" cap="small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id-ID" sz="2000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</a:t>
              </a:r>
              <a:r>
                <a:rPr lang="en-US" sz="2000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ak</a:t>
              </a:r>
              <a:r>
                <a:rPr lang="en-US" sz="2000" b="1" cap="small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id-ID" sz="2000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</a:t>
              </a:r>
              <a:r>
                <a:rPr lang="en-US" sz="2000" b="1" cap="small" dirty="0" err="1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erduga</a:t>
              </a:r>
              <a:endParaRPr lang="en-US" sz="2000" b="1" cap="small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4" name="Elbow Connector 33">
              <a:extLst>
                <a:ext uri="{FF2B5EF4-FFF2-40B4-BE49-F238E27FC236}">
                  <a16:creationId xmlns:a16="http://schemas.microsoft.com/office/drawing/2014/main" xmlns="" id="{23E92A12-0A55-404D-8046-573DDC9EEFB6}"/>
                </a:ext>
              </a:extLst>
            </p:cNvPr>
            <p:cNvCxnSpPr>
              <a:stCxn id="18" idx="2"/>
              <a:endCxn id="13" idx="0"/>
            </p:cNvCxnSpPr>
            <p:nvPr/>
          </p:nvCxnSpPr>
          <p:spPr>
            <a:xfrm rot="5400000">
              <a:off x="3626229" y="-1076574"/>
              <a:ext cx="610002" cy="4766118"/>
            </a:xfrm>
            <a:prstGeom prst="bentConnector3">
              <a:avLst>
                <a:gd name="adj1" fmla="val 50000"/>
              </a:avLst>
            </a:prstGeom>
            <a:grpFill/>
            <a:ln>
              <a:tailEnd type="triangle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</p:cxnSp>
        <p:cxnSp>
          <p:nvCxnSpPr>
            <p:cNvPr id="38" name="Elbow Connector 37">
              <a:extLst>
                <a:ext uri="{FF2B5EF4-FFF2-40B4-BE49-F238E27FC236}">
                  <a16:creationId xmlns:a16="http://schemas.microsoft.com/office/drawing/2014/main" xmlns="" id="{2C76BB74-25FD-4CBD-8E9D-E9C8EC0CBDA7}"/>
                </a:ext>
              </a:extLst>
            </p:cNvPr>
            <p:cNvCxnSpPr>
              <a:stCxn id="18" idx="2"/>
              <a:endCxn id="14" idx="0"/>
            </p:cNvCxnSpPr>
            <p:nvPr/>
          </p:nvCxnSpPr>
          <p:spPr>
            <a:xfrm rot="5400000">
              <a:off x="5040823" y="338021"/>
              <a:ext cx="610002" cy="1936930"/>
            </a:xfrm>
            <a:prstGeom prst="bentConnector3">
              <a:avLst>
                <a:gd name="adj1" fmla="val 50000"/>
              </a:avLst>
            </a:prstGeom>
            <a:grpFill/>
            <a:ln>
              <a:tailEnd type="triangle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</p:cxnSp>
        <p:cxnSp>
          <p:nvCxnSpPr>
            <p:cNvPr id="41" name="Elbow Connector 40">
              <a:extLst>
                <a:ext uri="{FF2B5EF4-FFF2-40B4-BE49-F238E27FC236}">
                  <a16:creationId xmlns:a16="http://schemas.microsoft.com/office/drawing/2014/main" xmlns="" id="{7B4C6594-CF76-4E7E-9F40-11AF43E93687}"/>
                </a:ext>
              </a:extLst>
            </p:cNvPr>
            <p:cNvCxnSpPr>
              <a:stCxn id="18" idx="2"/>
              <a:endCxn id="15" idx="0"/>
            </p:cNvCxnSpPr>
            <p:nvPr/>
          </p:nvCxnSpPr>
          <p:spPr>
            <a:xfrm rot="16200000" flipH="1">
              <a:off x="6677688" y="638086"/>
              <a:ext cx="610002" cy="1336799"/>
            </a:xfrm>
            <a:prstGeom prst="bentConnector3">
              <a:avLst>
                <a:gd name="adj1" fmla="val 50000"/>
              </a:avLst>
            </a:prstGeom>
            <a:grpFill/>
            <a:ln>
              <a:tailEnd type="triangle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</p:cxnSp>
        <p:cxnSp>
          <p:nvCxnSpPr>
            <p:cNvPr id="44" name="Elbow Connector 43">
              <a:extLst>
                <a:ext uri="{FF2B5EF4-FFF2-40B4-BE49-F238E27FC236}">
                  <a16:creationId xmlns:a16="http://schemas.microsoft.com/office/drawing/2014/main" xmlns="" id="{864ECC97-5FCB-4F85-B023-E05F2452CEFB}"/>
                </a:ext>
              </a:extLst>
            </p:cNvPr>
            <p:cNvCxnSpPr>
              <a:stCxn id="18" idx="2"/>
              <a:endCxn id="16" idx="0"/>
            </p:cNvCxnSpPr>
            <p:nvPr/>
          </p:nvCxnSpPr>
          <p:spPr>
            <a:xfrm rot="16200000" flipH="1">
              <a:off x="8143086" y="-827313"/>
              <a:ext cx="610002" cy="4267597"/>
            </a:xfrm>
            <a:prstGeom prst="bentConnector3">
              <a:avLst>
                <a:gd name="adj1" fmla="val 50000"/>
              </a:avLst>
            </a:prstGeom>
            <a:grpFill/>
            <a:ln>
              <a:tailEnd type="triangle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</p:cxnSp>
      </p:grpSp>
      <p:sp>
        <p:nvSpPr>
          <p:cNvPr id="39944" name="Rectangle 1">
            <a:extLst>
              <a:ext uri="{FF2B5EF4-FFF2-40B4-BE49-F238E27FC236}">
                <a16:creationId xmlns:a16="http://schemas.microsoft.com/office/drawing/2014/main" xmlns="" id="{62139291-CE42-4B4B-B309-EA748863E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499" y="-4096389"/>
            <a:ext cx="6093003" cy="363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d-ID"/>
              <a:t>Belanja Modal Pengadaan Tanah</a:t>
            </a:r>
          </a:p>
          <a:p>
            <a:pPr eaLnBrk="1" hangingPunct="1"/>
            <a:r>
              <a:rPr lang="en-US" altLang="id-ID"/>
              <a:t>Belanja Modal Peralatan, Mesin, dan Alat Berat</a:t>
            </a:r>
          </a:p>
          <a:p>
            <a:pPr eaLnBrk="1" hangingPunct="1"/>
            <a:r>
              <a:rPr lang="en-US" altLang="id-ID"/>
              <a:t>Belanja Modal Kendaraan </a:t>
            </a:r>
          </a:p>
          <a:p>
            <a:pPr eaLnBrk="1" hangingPunct="1"/>
            <a:r>
              <a:rPr lang="en-US" altLang="id-ID"/>
              <a:t>Belanja Modal Gedung, Bangunan dan Taman</a:t>
            </a:r>
          </a:p>
          <a:p>
            <a:pPr eaLnBrk="1" hangingPunct="1"/>
            <a:r>
              <a:rPr lang="en-US" altLang="id-ID"/>
              <a:t>Belanja Modal Jalan/Prasarana Jalan</a:t>
            </a:r>
          </a:p>
          <a:p>
            <a:pPr eaLnBrk="1" hangingPunct="1"/>
            <a:r>
              <a:rPr lang="en-US" altLang="id-ID"/>
              <a:t>Belanja Modal Jembatan</a:t>
            </a:r>
          </a:p>
          <a:p>
            <a:pPr eaLnBrk="1" hangingPunct="1"/>
            <a:r>
              <a:rPr lang="en-US" altLang="id-ID"/>
              <a:t>Belanja Modal Irigasi/Embung/Air Sungai/Drainase/Air Limbah/Persampahan</a:t>
            </a:r>
          </a:p>
          <a:p>
            <a:pPr eaLnBrk="1" hangingPunct="1"/>
            <a:r>
              <a:rPr lang="en-US" altLang="id-ID"/>
              <a:t>Belanja Modal Jaringan/Instalasi</a:t>
            </a:r>
          </a:p>
          <a:p>
            <a:pPr eaLnBrk="1" hangingPunct="1"/>
            <a:r>
              <a:rPr lang="en-US" altLang="id-ID"/>
              <a:t>Belanja Modal lainnya</a:t>
            </a:r>
          </a:p>
        </p:txBody>
      </p:sp>
    </p:spTree>
    <p:extLst>
      <p:ext uri="{BB962C8B-B14F-4D97-AF65-F5344CB8AC3E}">
        <p14:creationId xmlns:p14="http://schemas.microsoft.com/office/powerpoint/2010/main" val="42050918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xmlns="" id="{36489A3C-3869-4614-905A-5D1AD27287C6}"/>
              </a:ext>
            </a:extLst>
          </p:cNvPr>
          <p:cNvSpPr txBox="1">
            <a:spLocks/>
          </p:cNvSpPr>
          <p:nvPr/>
        </p:nvSpPr>
        <p:spPr>
          <a:xfrm>
            <a:off x="-23189" y="333298"/>
            <a:ext cx="10509992" cy="936408"/>
          </a:xfrm>
          <a:prstGeom prst="rect">
            <a:avLst/>
          </a:prstGeom>
          <a:solidFill>
            <a:srgbClr val="FFC000">
              <a:alpha val="69000"/>
            </a:srgbClr>
          </a:solidFill>
        </p:spPr>
        <p:txBody>
          <a:bodyPr spcFirstLastPara="1" lIns="121869" tIns="121869" rIns="121869" bIns="121869" anchor="b">
            <a:normAutofit fontScale="75000" lnSpcReduction="20000"/>
          </a:bodyPr>
          <a:lstStyle>
            <a:lvl1pPr lvl="0" algn="ctr" defTabSz="1172261" rtl="0" eaLnBrk="1" latinLnBrk="0" hangingPunct="1">
              <a:spcBef>
                <a:spcPts val="0"/>
              </a:spcBef>
              <a:spcAft>
                <a:spcPts val="0"/>
              </a:spcAft>
              <a:buSzPts val="3000"/>
              <a:buNone/>
              <a:defRPr sz="5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 algn="l" fontAlgn="auto">
              <a:defRPr/>
            </a:pPr>
            <a:r>
              <a:rPr lang="en-US" sz="4499" dirty="0" err="1"/>
              <a:t>Kode</a:t>
            </a:r>
            <a:r>
              <a:rPr lang="en-US" sz="4499" dirty="0"/>
              <a:t> </a:t>
            </a:r>
            <a:r>
              <a:rPr lang="en-US" sz="4499" dirty="0" err="1"/>
              <a:t>Klasifikasi</a:t>
            </a:r>
            <a:r>
              <a:rPr lang="en-US" sz="4499" dirty="0"/>
              <a:t> </a:t>
            </a:r>
            <a:r>
              <a:rPr lang="id-ID" sz="4499" dirty="0"/>
              <a:t>Utama</a:t>
            </a:r>
            <a:r>
              <a:rPr lang="en-US" sz="4499" dirty="0"/>
              <a:t>, </a:t>
            </a:r>
            <a:r>
              <a:rPr lang="id-ID" sz="4499" dirty="0"/>
              <a:t>Sub/Jenis</a:t>
            </a:r>
            <a:r>
              <a:rPr lang="en-US" sz="4499" dirty="0"/>
              <a:t>, dan </a:t>
            </a:r>
            <a:r>
              <a:rPr lang="en-US" sz="4499" dirty="0" err="1"/>
              <a:t>Obyek</a:t>
            </a:r>
            <a:endParaRPr lang="en-US" sz="4499" dirty="0"/>
          </a:p>
        </p:txBody>
      </p:sp>
      <p:grpSp>
        <p:nvGrpSpPr>
          <p:cNvPr id="2" name="Group 58">
            <a:extLst>
              <a:ext uri="{FF2B5EF4-FFF2-40B4-BE49-F238E27FC236}">
                <a16:creationId xmlns:a16="http://schemas.microsoft.com/office/drawing/2014/main" xmlns="" id="{E807E58F-0E3A-4E2D-9296-4A81A0DC801D}"/>
              </a:ext>
            </a:extLst>
          </p:cNvPr>
          <p:cNvGrpSpPr>
            <a:grpSpLocks/>
          </p:cNvGrpSpPr>
          <p:nvPr/>
        </p:nvGrpSpPr>
        <p:grpSpPr bwMode="auto">
          <a:xfrm>
            <a:off x="4095421" y="1814093"/>
            <a:ext cx="3488517" cy="2372763"/>
            <a:chOff x="4162126" y="1880046"/>
            <a:chExt cx="3041387" cy="237264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A8555DAA-3B9E-4970-B651-BD5E7190F3B4}"/>
                </a:ext>
              </a:extLst>
            </p:cNvPr>
            <p:cNvSpPr/>
            <p:nvPr/>
          </p:nvSpPr>
          <p:spPr>
            <a:xfrm>
              <a:off x="4252066" y="3454400"/>
              <a:ext cx="857898" cy="798286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72027">
                <a:defRPr/>
              </a:pPr>
              <a:r>
                <a:rPr lang="en-US" sz="4799" dirty="0">
                  <a:solidFill>
                    <a:schemeClr val="tx1"/>
                  </a:solidFill>
                </a:rPr>
                <a:t>X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C0AB8B95-EC96-4E0D-8512-FF762EE1F02E}"/>
                </a:ext>
              </a:extLst>
            </p:cNvPr>
            <p:cNvSpPr/>
            <p:nvPr/>
          </p:nvSpPr>
          <p:spPr>
            <a:xfrm>
              <a:off x="5291231" y="3454400"/>
              <a:ext cx="855131" cy="798286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72027">
                <a:defRPr/>
              </a:pPr>
              <a:r>
                <a:rPr lang="en-US" sz="4799" dirty="0">
                  <a:solidFill>
                    <a:schemeClr val="tx1"/>
                  </a:solidFill>
                </a:rPr>
                <a:t>X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201483F4-2F54-4CDE-9CCD-C819FBB8D5BD}"/>
                </a:ext>
              </a:extLst>
            </p:cNvPr>
            <p:cNvSpPr/>
            <p:nvPr/>
          </p:nvSpPr>
          <p:spPr>
            <a:xfrm>
              <a:off x="6329010" y="3454400"/>
              <a:ext cx="855131" cy="798286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72027">
                <a:defRPr/>
              </a:pPr>
              <a:r>
                <a:rPr lang="en-US" sz="3999" dirty="0">
                  <a:solidFill>
                    <a:schemeClr val="tx1"/>
                  </a:solidFill>
                </a:rPr>
                <a:t>XX</a:t>
              </a:r>
            </a:p>
          </p:txBody>
        </p:sp>
        <p:sp>
          <p:nvSpPr>
            <p:cNvPr id="42000" name="TextBox 6">
              <a:extLst>
                <a:ext uri="{FF2B5EF4-FFF2-40B4-BE49-F238E27FC236}">
                  <a16:creationId xmlns:a16="http://schemas.microsoft.com/office/drawing/2014/main" xmlns="" id="{A3D7B8D4-16A9-4F2D-9A53-322A24E9D4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2126" y="2467428"/>
              <a:ext cx="951983" cy="461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id-ID" sz="2400">
                  <a:latin typeface="Arial" panose="020B0604020202020204" pitchFamily="34" charset="0"/>
                  <a:ea typeface="MS PGothic" panose="020B0600070205080204" pitchFamily="34" charset="-128"/>
                </a:rPr>
                <a:t>Utama</a:t>
              </a:r>
              <a:endParaRPr lang="en-US" altLang="id-ID" sz="2400"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42001" name="TextBox 7">
              <a:extLst>
                <a:ext uri="{FF2B5EF4-FFF2-40B4-BE49-F238E27FC236}">
                  <a16:creationId xmlns:a16="http://schemas.microsoft.com/office/drawing/2014/main" xmlns="" id="{41851949-CA85-44E7-A631-A957993827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97021" y="1880046"/>
              <a:ext cx="1340490" cy="461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id-ID" sz="2400">
                  <a:latin typeface="Arial" panose="020B0604020202020204" pitchFamily="34" charset="0"/>
                  <a:ea typeface="MS PGothic" panose="020B0600070205080204" pitchFamily="34" charset="-128"/>
                </a:rPr>
                <a:t>Sub/</a:t>
              </a:r>
              <a:r>
                <a:rPr lang="en-US" altLang="id-ID" sz="2400">
                  <a:latin typeface="Arial" panose="020B0604020202020204" pitchFamily="34" charset="0"/>
                  <a:ea typeface="MS PGothic" panose="020B0600070205080204" pitchFamily="34" charset="-128"/>
                </a:rPr>
                <a:t>Jenis</a:t>
              </a:r>
            </a:p>
          </p:txBody>
        </p:sp>
        <p:sp>
          <p:nvSpPr>
            <p:cNvPr id="42002" name="TextBox 8">
              <a:extLst>
                <a:ext uri="{FF2B5EF4-FFF2-40B4-BE49-F238E27FC236}">
                  <a16:creationId xmlns:a16="http://schemas.microsoft.com/office/drawing/2014/main" xmlns="" id="{6DCCA38A-9FCD-4790-8621-D6B3084DC2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6902" y="2467428"/>
              <a:ext cx="936611" cy="461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id-ID" sz="2400">
                  <a:latin typeface="Arial" panose="020B0604020202020204" pitchFamily="34" charset="0"/>
                  <a:ea typeface="MS PGothic" panose="020B0600070205080204" pitchFamily="34" charset="-128"/>
                </a:rPr>
                <a:t>Obyek</a:t>
              </a:r>
            </a:p>
          </p:txBody>
        </p:sp>
        <p:cxnSp>
          <p:nvCxnSpPr>
            <p:cNvPr id="15" name="Elbow Connector 14">
              <a:extLst>
                <a:ext uri="{FF2B5EF4-FFF2-40B4-BE49-F238E27FC236}">
                  <a16:creationId xmlns:a16="http://schemas.microsoft.com/office/drawing/2014/main" xmlns="" id="{0355DA55-B0A6-46A3-B6DB-5416020567DF}"/>
                </a:ext>
              </a:extLst>
            </p:cNvPr>
            <p:cNvCxnSpPr>
              <a:endCxn id="9" idx="0"/>
            </p:cNvCxnSpPr>
            <p:nvPr/>
          </p:nvCxnSpPr>
          <p:spPr>
            <a:xfrm rot="5400000">
              <a:off x="4427474" y="3195324"/>
              <a:ext cx="512618" cy="5535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15">
              <a:extLst>
                <a:ext uri="{FF2B5EF4-FFF2-40B4-BE49-F238E27FC236}">
                  <a16:creationId xmlns:a16="http://schemas.microsoft.com/office/drawing/2014/main" xmlns="" id="{398FFCA1-115B-4397-9115-059C73F8D5D6}"/>
                </a:ext>
              </a:extLst>
            </p:cNvPr>
            <p:cNvCxnSpPr>
              <a:endCxn id="10" idx="0"/>
            </p:cNvCxnSpPr>
            <p:nvPr/>
          </p:nvCxnSpPr>
          <p:spPr>
            <a:xfrm rot="16200000" flipH="1">
              <a:off x="5162534" y="2898139"/>
              <a:ext cx="1112523" cy="0"/>
            </a:xfrm>
            <a:prstGeom prst="bentConnector3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Elbow Connector 16">
              <a:extLst>
                <a:ext uri="{FF2B5EF4-FFF2-40B4-BE49-F238E27FC236}">
                  <a16:creationId xmlns:a16="http://schemas.microsoft.com/office/drawing/2014/main" xmlns="" id="{025DB508-01D8-4088-88A3-408B6E82C486}"/>
                </a:ext>
              </a:extLst>
            </p:cNvPr>
            <p:cNvCxnSpPr>
              <a:endCxn id="11" idx="0"/>
            </p:cNvCxnSpPr>
            <p:nvPr/>
          </p:nvCxnSpPr>
          <p:spPr>
            <a:xfrm rot="5400000">
              <a:off x="6493918" y="3192557"/>
              <a:ext cx="525314" cy="11070"/>
            </a:xfrm>
            <a:prstGeom prst="bentConnector3">
              <a:avLst>
                <a:gd name="adj1" fmla="val -6969"/>
              </a:avLst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52">
            <a:extLst>
              <a:ext uri="{FF2B5EF4-FFF2-40B4-BE49-F238E27FC236}">
                <a16:creationId xmlns:a16="http://schemas.microsoft.com/office/drawing/2014/main" xmlns="" id="{A3BC4599-8D78-4DAC-B71B-AB07F23C3231}"/>
              </a:ext>
            </a:extLst>
          </p:cNvPr>
          <p:cNvGrpSpPr>
            <a:grpSpLocks/>
          </p:cNvGrpSpPr>
          <p:nvPr/>
        </p:nvGrpSpPr>
        <p:grpSpPr bwMode="auto">
          <a:xfrm>
            <a:off x="764029" y="4186855"/>
            <a:ext cx="3926566" cy="1637921"/>
            <a:chOff x="762005" y="4186960"/>
            <a:chExt cx="3927479" cy="1637978"/>
          </a:xfrm>
        </p:grpSpPr>
        <p:sp>
          <p:nvSpPr>
            <p:cNvPr id="41995" name="Rectangle 18">
              <a:extLst>
                <a:ext uri="{FF2B5EF4-FFF2-40B4-BE49-F238E27FC236}">
                  <a16:creationId xmlns:a16="http://schemas.microsoft.com/office/drawing/2014/main" xmlns="" id="{9A07D352-2539-4490-B577-046C28EDFA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005" y="4993941"/>
              <a:ext cx="3541485" cy="83099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id-ID" sz="1600"/>
                <a:t>4 Pendapatan </a:t>
              </a:r>
            </a:p>
            <a:p>
              <a:pPr eaLnBrk="1" hangingPunct="1"/>
              <a:r>
                <a:rPr lang="en-US" altLang="id-ID" sz="1600"/>
                <a:t>5 Belanja</a:t>
              </a:r>
            </a:p>
            <a:p>
              <a:pPr eaLnBrk="1" hangingPunct="1"/>
              <a:r>
                <a:rPr lang="en-US" altLang="id-ID" sz="1600"/>
                <a:t>6 Pembiayaan</a:t>
              </a:r>
            </a:p>
          </p:txBody>
        </p: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xmlns="" id="{B0C90DF2-2141-4C69-A2AA-A07233B67C40}"/>
                </a:ext>
              </a:extLst>
            </p:cNvPr>
            <p:cNvCxnSpPr>
              <a:stCxn id="9" idx="2"/>
              <a:endCxn id="41995" idx="3"/>
            </p:cNvCxnSpPr>
            <p:nvPr/>
          </p:nvCxnSpPr>
          <p:spPr>
            <a:xfrm rot="5400000">
              <a:off x="3885535" y="4605147"/>
              <a:ext cx="1222135" cy="385762"/>
            </a:xfrm>
            <a:prstGeom prst="bentConnector2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54">
            <a:extLst>
              <a:ext uri="{FF2B5EF4-FFF2-40B4-BE49-F238E27FC236}">
                <a16:creationId xmlns:a16="http://schemas.microsoft.com/office/drawing/2014/main" xmlns="" id="{8A2915AA-857B-4C59-A978-751AB4FC44CF}"/>
              </a:ext>
            </a:extLst>
          </p:cNvPr>
          <p:cNvGrpSpPr>
            <a:grpSpLocks/>
          </p:cNvGrpSpPr>
          <p:nvPr/>
        </p:nvGrpSpPr>
        <p:grpSpPr bwMode="auto">
          <a:xfrm>
            <a:off x="7071293" y="4186856"/>
            <a:ext cx="2420378" cy="1542693"/>
            <a:chOff x="7071500" y="4187403"/>
            <a:chExt cx="2420529" cy="1542232"/>
          </a:xfrm>
        </p:grpSpPr>
        <p:sp>
          <p:nvSpPr>
            <p:cNvPr id="41993" name="Rectangle 23">
              <a:extLst>
                <a:ext uri="{FF2B5EF4-FFF2-40B4-BE49-F238E27FC236}">
                  <a16:creationId xmlns:a16="http://schemas.microsoft.com/office/drawing/2014/main" xmlns="" id="{A3B34FD5-9AAE-4D96-8B6A-20EF84BA12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8267" y="4252307"/>
              <a:ext cx="1523762" cy="14773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id-ID" sz="1400"/>
                <a:t>Sesuai dengan masing-masing obyek</a:t>
              </a:r>
            </a:p>
            <a:p>
              <a:pPr eaLnBrk="1" hangingPunct="1"/>
              <a:r>
                <a:rPr lang="en-US" altLang="id-ID" sz="1600"/>
                <a:t>01 …….;</a:t>
              </a:r>
            </a:p>
            <a:p>
              <a:pPr eaLnBrk="1" hangingPunct="1"/>
              <a:r>
                <a:rPr lang="en-US" altLang="id-ID" sz="1600"/>
                <a:t>02 ……;</a:t>
              </a:r>
            </a:p>
            <a:p>
              <a:pPr eaLnBrk="1" hangingPunct="1"/>
              <a:r>
                <a:rPr lang="en-US" altLang="id-ID" sz="1600"/>
                <a:t>……………</a:t>
              </a:r>
            </a:p>
          </p:txBody>
        </p:sp>
        <p:cxnSp>
          <p:nvCxnSpPr>
            <p:cNvPr id="23" name="Elbow Connector 22">
              <a:extLst>
                <a:ext uri="{FF2B5EF4-FFF2-40B4-BE49-F238E27FC236}">
                  <a16:creationId xmlns:a16="http://schemas.microsoft.com/office/drawing/2014/main" xmlns="" id="{F99DA2B2-97E4-40D9-A4B4-95CA4DAA705B}"/>
                </a:ext>
              </a:extLst>
            </p:cNvPr>
            <p:cNvCxnSpPr>
              <a:stCxn id="11" idx="2"/>
              <a:endCxn id="41993" idx="1"/>
            </p:cNvCxnSpPr>
            <p:nvPr/>
          </p:nvCxnSpPr>
          <p:spPr>
            <a:xfrm rot="16200000" flipH="1">
              <a:off x="7118468" y="4140435"/>
              <a:ext cx="802849" cy="896786"/>
            </a:xfrm>
            <a:prstGeom prst="bentConnector2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53">
            <a:extLst>
              <a:ext uri="{FF2B5EF4-FFF2-40B4-BE49-F238E27FC236}">
                <a16:creationId xmlns:a16="http://schemas.microsoft.com/office/drawing/2014/main" xmlns="" id="{F7409FE3-3AF4-466B-8608-135ECD7FA132}"/>
              </a:ext>
            </a:extLst>
          </p:cNvPr>
          <p:cNvGrpSpPr>
            <a:grpSpLocks/>
          </p:cNvGrpSpPr>
          <p:nvPr/>
        </p:nvGrpSpPr>
        <p:grpSpPr bwMode="auto">
          <a:xfrm>
            <a:off x="5217523" y="4186855"/>
            <a:ext cx="1488730" cy="2014072"/>
            <a:chOff x="4985424" y="4136299"/>
            <a:chExt cx="1488186" cy="2013922"/>
          </a:xfrm>
        </p:grpSpPr>
        <p:sp>
          <p:nvSpPr>
            <p:cNvPr id="41991" name="Rectangle 42">
              <a:extLst>
                <a:ext uri="{FF2B5EF4-FFF2-40B4-BE49-F238E27FC236}">
                  <a16:creationId xmlns:a16="http://schemas.microsoft.com/office/drawing/2014/main" xmlns="" id="{4AE1F946-6DC1-4779-B0F4-2BDD3CDCB3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5424" y="4672877"/>
              <a:ext cx="1488186" cy="1477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id-ID" sz="1400"/>
                <a:t>Sesuai dengan masing-masing </a:t>
              </a:r>
              <a:r>
                <a:rPr lang="id-ID" altLang="id-ID" sz="1400"/>
                <a:t>Sub/Jenis</a:t>
              </a:r>
              <a:endParaRPr lang="en-US" altLang="id-ID" sz="1400"/>
            </a:p>
            <a:p>
              <a:pPr eaLnBrk="1" hangingPunct="1"/>
              <a:r>
                <a:rPr lang="en-US" altLang="id-ID" sz="1600"/>
                <a:t>1 …….</a:t>
              </a:r>
            </a:p>
            <a:p>
              <a:pPr eaLnBrk="1" hangingPunct="1"/>
              <a:r>
                <a:rPr lang="en-US" altLang="id-ID" sz="1600"/>
                <a:t>2 ……</a:t>
              </a:r>
            </a:p>
            <a:p>
              <a:pPr eaLnBrk="1" hangingPunct="1"/>
              <a:r>
                <a:rPr lang="en-US" altLang="id-ID" sz="1600"/>
                <a:t>3 …….</a:t>
              </a:r>
            </a:p>
          </p:txBody>
        </p:sp>
        <p:cxnSp>
          <p:nvCxnSpPr>
            <p:cNvPr id="26" name="Elbow Connector 25">
              <a:extLst>
                <a:ext uri="{FF2B5EF4-FFF2-40B4-BE49-F238E27FC236}">
                  <a16:creationId xmlns:a16="http://schemas.microsoft.com/office/drawing/2014/main" xmlns="" id="{5471B2FF-BE94-46D5-BACF-3492901DF7EB}"/>
                </a:ext>
              </a:extLst>
            </p:cNvPr>
            <p:cNvCxnSpPr>
              <a:stCxn id="10" idx="2"/>
              <a:endCxn id="41991" idx="0"/>
            </p:cNvCxnSpPr>
            <p:nvPr/>
          </p:nvCxnSpPr>
          <p:spPr>
            <a:xfrm rot="16200000" flipH="1">
              <a:off x="5420855" y="4364047"/>
              <a:ext cx="536411" cy="80915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31010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21" y="2313992"/>
            <a:ext cx="11355991" cy="262376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15999" y="992231"/>
            <a:ext cx="613821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Contoh dalam APBDesa</a:t>
            </a:r>
            <a:endParaRPr lang="en-US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668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201168"/>
            <a:ext cx="11734434" cy="647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36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01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62688" cy="737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87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1">
            <a:extLst>
              <a:ext uri="{FF2B5EF4-FFF2-40B4-BE49-F238E27FC236}">
                <a16:creationId xmlns:a16="http://schemas.microsoft.com/office/drawing/2014/main" xmlns="" id="{057FB26D-CB83-445E-8DBF-9B18F89F0831}"/>
              </a:ext>
            </a:extLst>
          </p:cNvPr>
          <p:cNvSpPr/>
          <p:nvPr/>
        </p:nvSpPr>
        <p:spPr>
          <a:xfrm>
            <a:off x="7391894" y="261877"/>
            <a:ext cx="5388316" cy="45582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lIns="0" tIns="0" rIns="0" bIns="0"/>
          <a:lstStyle/>
          <a:p>
            <a:pPr defTabSz="855686">
              <a:defRPr/>
            </a:pPr>
            <a:endParaRPr sz="1264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3C524268-7B17-4009-9988-AD22B5AC990A}"/>
              </a:ext>
            </a:extLst>
          </p:cNvPr>
          <p:cNvSpPr/>
          <p:nvPr/>
        </p:nvSpPr>
        <p:spPr>
          <a:xfrm>
            <a:off x="6168216" y="3717064"/>
            <a:ext cx="4631253" cy="2971112"/>
          </a:xfrm>
          <a:prstGeom prst="ellipse">
            <a:avLst/>
          </a:prstGeom>
          <a:blipFill rotWithShape="0">
            <a:blip r:embed="rId3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xmlns="" id="{967A3930-6E43-4695-8AE4-DD275C70A16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17" y="0"/>
            <a:ext cx="9465660" cy="6858000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172027">
              <a:defRPr/>
            </a:pPr>
            <a:endParaRPr lang="en-US"/>
          </a:p>
        </p:txBody>
      </p:sp>
      <p:sp>
        <p:nvSpPr>
          <p:cNvPr id="50181" name="Shape 193">
            <a:extLst>
              <a:ext uri="{FF2B5EF4-FFF2-40B4-BE49-F238E27FC236}">
                <a16:creationId xmlns:a16="http://schemas.microsoft.com/office/drawing/2014/main" xmlns="" id="{1E181D0D-1632-48B4-AA20-5A3C44F4BBAF}"/>
              </a:ext>
            </a:extLst>
          </p:cNvPr>
          <p:cNvSpPr txBox="1">
            <a:spLocks/>
          </p:cNvSpPr>
          <p:nvPr/>
        </p:nvSpPr>
        <p:spPr bwMode="auto">
          <a:xfrm>
            <a:off x="1010034" y="2348957"/>
            <a:ext cx="7483330" cy="1628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69" tIns="121869" rIns="121869" bIns="121869" anchor="b"/>
          <a:lstStyle>
            <a:lvl1pPr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ts val="3000"/>
              <a:buFont typeface="Poppins"/>
              <a:buNone/>
            </a:pPr>
            <a:r>
              <a:rPr lang="id-ID" altLang="id-ID" sz="6599" b="1">
                <a:latin typeface="Berlin Sans FB Demi" panose="020E0802020502020306" pitchFamily="34" charset="0"/>
                <a:sym typeface="Poppins"/>
              </a:rPr>
              <a:t>PELAKSANAAN</a:t>
            </a:r>
            <a:endParaRPr lang="id-ID" altLang="id-ID" sz="6599" b="1">
              <a:latin typeface="Berlin Sans FB" panose="020E0602020502020306" pitchFamily="34" charset="0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4762650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7">
            <a:extLst>
              <a:ext uri="{FF2B5EF4-FFF2-40B4-BE49-F238E27FC236}">
                <a16:creationId xmlns:a16="http://schemas.microsoft.com/office/drawing/2014/main" xmlns="" id="{50EDC14D-19D0-4A77-9E6C-DF59D1F1E8BA}"/>
              </a:ext>
            </a:extLst>
          </p:cNvPr>
          <p:cNvSpPr txBox="1">
            <a:spLocks/>
          </p:cNvSpPr>
          <p:nvPr/>
        </p:nvSpPr>
        <p:spPr>
          <a:xfrm>
            <a:off x="192661" y="1412548"/>
            <a:ext cx="11662250" cy="5328005"/>
          </a:xfrm>
          <a:prstGeom prst="roundRect">
            <a:avLst/>
          </a:prstGeom>
          <a:solidFill>
            <a:srgbClr val="00B0F0"/>
          </a:solidFill>
        </p:spPr>
        <p:txBody>
          <a:bodyPr spcFirstLastPara="1" lIns="121869" tIns="121869" rIns="121869" bIns="121869"/>
          <a:lstStyle>
            <a:lvl1pPr marL="609585" lvl="0" indent="-507987" algn="l" defTabSz="1172261" rtl="0" eaLnBrk="1" latinLnBrk="0" hangingPunct="1">
              <a:spcBef>
                <a:spcPts val="80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4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»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25" indent="-182825">
              <a:defRPr/>
            </a:pPr>
            <a:r>
              <a:rPr lang="en-US" sz="1800" dirty="0" err="1">
                <a:latin typeface="Century Gothic" pitchFamily="34" charset="0"/>
              </a:rPr>
              <a:t>Kepala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Desa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menugaskan</a:t>
            </a:r>
            <a:r>
              <a:rPr lang="en-US" sz="1800" dirty="0">
                <a:latin typeface="Century Gothic" pitchFamily="34" charset="0"/>
              </a:rPr>
              <a:t> Kaur dan Kasi </a:t>
            </a:r>
            <a:r>
              <a:rPr lang="en-US" sz="1800" dirty="0" err="1">
                <a:latin typeface="Century Gothic" pitchFamily="34" charset="0"/>
              </a:rPr>
              <a:t>pelaksana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kegiatan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anggaran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sesuai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tugasnya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menyusun</a:t>
            </a:r>
            <a:r>
              <a:rPr lang="en-US" sz="1800" dirty="0">
                <a:latin typeface="Century Gothic" pitchFamily="34" charset="0"/>
              </a:rPr>
              <a:t> DPA paling lama 3 (</a:t>
            </a:r>
            <a:r>
              <a:rPr lang="en-US" sz="1800" dirty="0" err="1">
                <a:latin typeface="Century Gothic" pitchFamily="34" charset="0"/>
              </a:rPr>
              <a:t>tiga</a:t>
            </a:r>
            <a:r>
              <a:rPr lang="en-US" sz="1800" dirty="0">
                <a:latin typeface="Century Gothic" pitchFamily="34" charset="0"/>
              </a:rPr>
              <a:t>) </a:t>
            </a:r>
            <a:r>
              <a:rPr lang="en-US" sz="1800" dirty="0" err="1">
                <a:latin typeface="Century Gothic" pitchFamily="34" charset="0"/>
              </a:rPr>
              <a:t>hari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kerja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setelah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Peraturan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Desa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tentang</a:t>
            </a:r>
            <a:r>
              <a:rPr lang="en-US" sz="1800" dirty="0">
                <a:latin typeface="Century Gothic" pitchFamily="34" charset="0"/>
              </a:rPr>
              <a:t> APB </a:t>
            </a:r>
            <a:r>
              <a:rPr lang="en-US" sz="1800" dirty="0" err="1">
                <a:latin typeface="Century Gothic" pitchFamily="34" charset="0"/>
              </a:rPr>
              <a:t>Desa</a:t>
            </a:r>
            <a:r>
              <a:rPr lang="en-US" sz="1800" dirty="0">
                <a:latin typeface="Century Gothic" pitchFamily="34" charset="0"/>
              </a:rPr>
              <a:t> dan </a:t>
            </a:r>
            <a:r>
              <a:rPr lang="en-US" sz="1800" dirty="0" err="1">
                <a:latin typeface="Century Gothic" pitchFamily="34" charset="0"/>
              </a:rPr>
              <a:t>Peraturan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Kepala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Desa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tentang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Penjabaran</a:t>
            </a:r>
            <a:r>
              <a:rPr lang="en-US" sz="1800" dirty="0">
                <a:latin typeface="Century Gothic" pitchFamily="34" charset="0"/>
              </a:rPr>
              <a:t> APB </a:t>
            </a:r>
            <a:r>
              <a:rPr lang="en-US" sz="1800" dirty="0" err="1">
                <a:latin typeface="Century Gothic" pitchFamily="34" charset="0"/>
              </a:rPr>
              <a:t>Desa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ditetapkan</a:t>
            </a:r>
            <a:r>
              <a:rPr lang="en-US" sz="1800" dirty="0">
                <a:latin typeface="Century Gothic" pitchFamily="34" charset="0"/>
              </a:rPr>
              <a:t>. </a:t>
            </a:r>
          </a:p>
          <a:p>
            <a:pPr marL="182825" indent="-182825">
              <a:defRPr/>
            </a:pPr>
            <a:r>
              <a:rPr lang="en-US" sz="1800" b="1" u="sng" dirty="0">
                <a:latin typeface="Century Gothic" pitchFamily="34" charset="0"/>
              </a:rPr>
              <a:t>DPA </a:t>
            </a:r>
            <a:r>
              <a:rPr lang="en-US" sz="1800" b="1" u="sng" dirty="0" err="1">
                <a:latin typeface="Century Gothic" pitchFamily="34" charset="0"/>
              </a:rPr>
              <a:t>terdiri</a:t>
            </a:r>
            <a:r>
              <a:rPr lang="en-US" sz="1800" b="1" u="sng" dirty="0">
                <a:latin typeface="Century Gothic" pitchFamily="34" charset="0"/>
              </a:rPr>
              <a:t> </a:t>
            </a:r>
            <a:r>
              <a:rPr lang="en-US" sz="1800" b="1" u="sng" dirty="0" err="1">
                <a:latin typeface="Century Gothic" pitchFamily="34" charset="0"/>
              </a:rPr>
              <a:t>atas</a:t>
            </a:r>
            <a:r>
              <a:rPr lang="en-US" sz="1800" b="1" u="sng" dirty="0">
                <a:latin typeface="Century Gothic" pitchFamily="34" charset="0"/>
              </a:rPr>
              <a:t>:</a:t>
            </a:r>
          </a:p>
          <a:p>
            <a:pPr marL="896759" lvl="1" indent="-363465">
              <a:defRPr/>
            </a:pPr>
            <a:r>
              <a:rPr lang="en-US" sz="1800" dirty="0" err="1">
                <a:latin typeface="Century Gothic" pitchFamily="34" charset="0"/>
              </a:rPr>
              <a:t>Rencana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Kegiatan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dan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Anggaran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Desa</a:t>
            </a:r>
            <a:r>
              <a:rPr lang="id-ID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merinci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setiap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kegiatan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anggaran</a:t>
            </a:r>
            <a:r>
              <a:rPr lang="en-US" sz="1800" dirty="0">
                <a:latin typeface="Century Gothic" pitchFamily="34" charset="0"/>
              </a:rPr>
              <a:t> yang </a:t>
            </a:r>
            <a:r>
              <a:rPr lang="en-US" sz="1800" dirty="0" err="1">
                <a:latin typeface="Century Gothic" pitchFamily="34" charset="0"/>
              </a:rPr>
              <a:t>disediakan</a:t>
            </a:r>
            <a:r>
              <a:rPr lang="id-ID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dan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rencana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penarikan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dana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untuk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kegiatan</a:t>
            </a:r>
            <a:r>
              <a:rPr lang="en-US" sz="1800" dirty="0">
                <a:latin typeface="Century Gothic" pitchFamily="34" charset="0"/>
              </a:rPr>
              <a:t> </a:t>
            </a:r>
            <a:endParaRPr lang="id-ID" sz="1800" dirty="0">
              <a:latin typeface="Century Gothic" pitchFamily="34" charset="0"/>
            </a:endParaRPr>
          </a:p>
          <a:p>
            <a:pPr marL="896759" lvl="1" indent="-363465">
              <a:defRPr/>
            </a:pPr>
            <a:r>
              <a:rPr lang="en-US" sz="1800" dirty="0" err="1">
                <a:latin typeface="Century Gothic" pitchFamily="34" charset="0"/>
              </a:rPr>
              <a:t>Rencana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Kerja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Kegiatan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Desa</a:t>
            </a:r>
            <a:r>
              <a:rPr lang="en-US" sz="1800" dirty="0">
                <a:latin typeface="Century Gothic" pitchFamily="34" charset="0"/>
              </a:rPr>
              <a:t>, </a:t>
            </a:r>
            <a:r>
              <a:rPr lang="en-US" sz="1800" dirty="0" err="1">
                <a:latin typeface="Century Gothic" pitchFamily="34" charset="0"/>
              </a:rPr>
              <a:t>merinci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lokasi</a:t>
            </a:r>
            <a:r>
              <a:rPr lang="en-US" sz="1800" dirty="0">
                <a:latin typeface="Century Gothic" pitchFamily="34" charset="0"/>
              </a:rPr>
              <a:t>, volume, </a:t>
            </a:r>
            <a:r>
              <a:rPr lang="en-US" sz="1800" dirty="0" err="1">
                <a:latin typeface="Century Gothic" pitchFamily="34" charset="0"/>
              </a:rPr>
              <a:t>biaya</a:t>
            </a:r>
            <a:r>
              <a:rPr lang="en-US" sz="1800" dirty="0">
                <a:latin typeface="Century Gothic" pitchFamily="34" charset="0"/>
              </a:rPr>
              <a:t>, </a:t>
            </a:r>
            <a:r>
              <a:rPr lang="en-US" sz="1800" dirty="0" err="1">
                <a:latin typeface="Century Gothic" pitchFamily="34" charset="0"/>
              </a:rPr>
              <a:t>sasaran</a:t>
            </a:r>
            <a:r>
              <a:rPr lang="en-US" sz="1800" dirty="0">
                <a:latin typeface="Century Gothic" pitchFamily="34" charset="0"/>
              </a:rPr>
              <a:t>, </a:t>
            </a:r>
            <a:r>
              <a:rPr lang="en-US" sz="1800" dirty="0" err="1">
                <a:latin typeface="Century Gothic" pitchFamily="34" charset="0"/>
              </a:rPr>
              <a:t>waktu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pelaksanaan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kegiatan</a:t>
            </a:r>
            <a:r>
              <a:rPr lang="en-US" sz="1800" dirty="0">
                <a:latin typeface="Century Gothic" pitchFamily="34" charset="0"/>
              </a:rPr>
              <a:t>, </a:t>
            </a:r>
            <a:r>
              <a:rPr lang="en-US" sz="1800" dirty="0" err="1">
                <a:latin typeface="Century Gothic" pitchFamily="34" charset="0"/>
              </a:rPr>
              <a:t>dan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pelaksana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kegiatan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anggaran</a:t>
            </a:r>
            <a:r>
              <a:rPr lang="en-US" sz="1800" dirty="0">
                <a:latin typeface="Century Gothic" pitchFamily="34" charset="0"/>
              </a:rPr>
              <a:t>.</a:t>
            </a:r>
          </a:p>
          <a:p>
            <a:pPr marL="896759" lvl="1" indent="-363465">
              <a:defRPr/>
            </a:pPr>
            <a:r>
              <a:rPr lang="en-US" sz="1800" dirty="0" err="1">
                <a:latin typeface="Century Gothic" pitchFamily="34" charset="0"/>
              </a:rPr>
              <a:t>Rencana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Anggaran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Biaya</a:t>
            </a:r>
            <a:r>
              <a:rPr lang="en-US" sz="1800" dirty="0">
                <a:latin typeface="Century Gothic" pitchFamily="34" charset="0"/>
              </a:rPr>
              <a:t> (RAB), </a:t>
            </a:r>
            <a:r>
              <a:rPr lang="en-US" sz="1800" dirty="0" err="1">
                <a:latin typeface="Century Gothic" pitchFamily="34" charset="0"/>
              </a:rPr>
              <a:t>merinci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satuan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harga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untuk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setiap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kegiatan</a:t>
            </a:r>
            <a:endParaRPr lang="en-US" sz="1800" dirty="0">
              <a:latin typeface="Century Gothic" pitchFamily="34" charset="0"/>
            </a:endParaRPr>
          </a:p>
          <a:p>
            <a:pPr marL="182825" indent="-182825">
              <a:defRPr/>
            </a:pPr>
            <a:r>
              <a:rPr lang="en-US" sz="1800" b="1" u="sng" dirty="0" err="1">
                <a:latin typeface="Century Gothic" pitchFamily="34" charset="0"/>
              </a:rPr>
              <a:t>Prosedur</a:t>
            </a:r>
            <a:r>
              <a:rPr lang="en-US" sz="1800" b="1" u="sng" dirty="0">
                <a:latin typeface="Century Gothic" pitchFamily="34" charset="0"/>
              </a:rPr>
              <a:t>:</a:t>
            </a:r>
          </a:p>
          <a:p>
            <a:pPr marL="898345" lvl="1" indent="-365052">
              <a:defRPr/>
            </a:pPr>
            <a:r>
              <a:rPr lang="en-US" sz="1800" dirty="0" err="1">
                <a:latin typeface="Century Gothic" pitchFamily="34" charset="0"/>
              </a:rPr>
              <a:t>Kaur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dan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Kasi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pelaksana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kegiatan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anggaran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menyerahkan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rancangan</a:t>
            </a:r>
            <a:r>
              <a:rPr lang="en-US" sz="1800" dirty="0">
                <a:latin typeface="Century Gothic" pitchFamily="34" charset="0"/>
              </a:rPr>
              <a:t> DPA </a:t>
            </a:r>
            <a:r>
              <a:rPr lang="en-US" sz="1800" dirty="0" err="1">
                <a:latin typeface="Century Gothic" pitchFamily="34" charset="0"/>
              </a:rPr>
              <a:t>kepada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Kepala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Desa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melalui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Sekretaris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Desa</a:t>
            </a:r>
            <a:r>
              <a:rPr lang="en-US" sz="1800" dirty="0">
                <a:latin typeface="Century Gothic" pitchFamily="34" charset="0"/>
              </a:rPr>
              <a:t> paling lama 6 (</a:t>
            </a:r>
            <a:r>
              <a:rPr lang="en-US" sz="1800" dirty="0" err="1">
                <a:latin typeface="Century Gothic" pitchFamily="34" charset="0"/>
              </a:rPr>
              <a:t>enam</a:t>
            </a:r>
            <a:r>
              <a:rPr lang="en-US" sz="1800" dirty="0">
                <a:latin typeface="Century Gothic" pitchFamily="34" charset="0"/>
              </a:rPr>
              <a:t>) </a:t>
            </a:r>
            <a:r>
              <a:rPr lang="en-US" sz="1800" dirty="0" err="1">
                <a:latin typeface="Century Gothic" pitchFamily="34" charset="0"/>
              </a:rPr>
              <a:t>hari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kerja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setelah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penugasan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sebagaimana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dimaksud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pada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ayat</a:t>
            </a:r>
            <a:r>
              <a:rPr lang="en-US" sz="1800" dirty="0">
                <a:latin typeface="Century Gothic" pitchFamily="34" charset="0"/>
              </a:rPr>
              <a:t> (1).</a:t>
            </a:r>
          </a:p>
          <a:p>
            <a:pPr marL="898345" lvl="1" indent="-365052">
              <a:defRPr/>
            </a:pPr>
            <a:r>
              <a:rPr lang="en-US" sz="1800" dirty="0" err="1">
                <a:latin typeface="Century Gothic" pitchFamily="34" charset="0"/>
              </a:rPr>
              <a:t>Sekretaris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Desa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melakukan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verifikasi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rancangan</a:t>
            </a:r>
            <a:r>
              <a:rPr lang="en-US" sz="1800" dirty="0">
                <a:latin typeface="Century Gothic" pitchFamily="34" charset="0"/>
              </a:rPr>
              <a:t> DPA paling lama 15 (lima </a:t>
            </a:r>
            <a:r>
              <a:rPr lang="en-US" sz="1800" dirty="0" err="1">
                <a:latin typeface="Century Gothic" pitchFamily="34" charset="0"/>
              </a:rPr>
              <a:t>belas</a:t>
            </a:r>
            <a:r>
              <a:rPr lang="en-US" sz="1800" dirty="0">
                <a:latin typeface="Century Gothic" pitchFamily="34" charset="0"/>
              </a:rPr>
              <a:t>) </a:t>
            </a:r>
            <a:r>
              <a:rPr lang="en-US" sz="1800" dirty="0" err="1">
                <a:latin typeface="Century Gothic" pitchFamily="34" charset="0"/>
              </a:rPr>
              <a:t>hari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kerja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sejak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Kaur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dan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Kasi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menyerahkan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rancangan</a:t>
            </a:r>
            <a:r>
              <a:rPr lang="en-US" sz="1800" dirty="0">
                <a:latin typeface="Century Gothic" pitchFamily="34" charset="0"/>
              </a:rPr>
              <a:t> DPA.</a:t>
            </a:r>
          </a:p>
          <a:p>
            <a:pPr marL="898345" lvl="1" indent="-365052">
              <a:defRPr/>
            </a:pPr>
            <a:r>
              <a:rPr lang="en-US" sz="1800" dirty="0" err="1">
                <a:latin typeface="Century Gothic" pitchFamily="34" charset="0"/>
              </a:rPr>
              <a:t>Kepala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Desa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menyutujui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rancangan</a:t>
            </a:r>
            <a:r>
              <a:rPr lang="en-US" sz="1800" dirty="0">
                <a:latin typeface="Century Gothic" pitchFamily="34" charset="0"/>
              </a:rPr>
              <a:t> DPA yang </a:t>
            </a:r>
            <a:r>
              <a:rPr lang="en-US" sz="1800" dirty="0" err="1">
                <a:latin typeface="Century Gothic" pitchFamily="34" charset="0"/>
              </a:rPr>
              <a:t>telah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diverifikasi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oleh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Sekretaris</a:t>
            </a:r>
            <a:r>
              <a:rPr lang="en-US" sz="1800" dirty="0">
                <a:latin typeface="Century Gothic" pitchFamily="34" charset="0"/>
              </a:rPr>
              <a:t> </a:t>
            </a:r>
            <a:r>
              <a:rPr lang="en-US" sz="1800" dirty="0" err="1">
                <a:latin typeface="Century Gothic" pitchFamily="34" charset="0"/>
              </a:rPr>
              <a:t>Desa</a:t>
            </a:r>
            <a:r>
              <a:rPr lang="en-US" sz="1800" dirty="0">
                <a:latin typeface="Century Gothic" pitchFamily="34" charset="0"/>
              </a:rPr>
              <a:t>.</a:t>
            </a:r>
          </a:p>
          <a:p>
            <a:pPr marL="182825" indent="-182825">
              <a:defRPr/>
            </a:pPr>
            <a:endParaRPr lang="en-US" sz="1800" dirty="0">
              <a:latin typeface="Century Gothic" pitchFamily="34" charset="0"/>
            </a:endParaRPr>
          </a:p>
          <a:p>
            <a:pPr marL="182825" indent="-182825">
              <a:defRPr/>
            </a:pPr>
            <a:endParaRPr lang="en-US" sz="1800" dirty="0">
              <a:latin typeface="Century Gothic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1B2E9272-3CC1-4F7D-B8DA-D356F624982F}"/>
              </a:ext>
            </a:extLst>
          </p:cNvPr>
          <p:cNvSpPr/>
          <p:nvPr/>
        </p:nvSpPr>
        <p:spPr>
          <a:xfrm>
            <a:off x="120720" y="85204"/>
            <a:ext cx="7356189" cy="1531554"/>
          </a:xfrm>
          <a:prstGeom prst="roundRect">
            <a:avLst/>
          </a:prstGeom>
          <a:solidFill>
            <a:srgbClr val="FFC000">
              <a:alpha val="62000"/>
            </a:srgb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defTabSz="1172027">
              <a:defRPr/>
            </a:pPr>
            <a:r>
              <a:rPr lang="en-US" sz="2799" b="1" dirty="0">
                <a:solidFill>
                  <a:sysClr val="windowText" lastClr="000000"/>
                </a:solidFill>
              </a:rPr>
              <a:t>DPA, </a:t>
            </a:r>
            <a:r>
              <a:rPr lang="en-US" sz="2799" b="1" dirty="0" err="1">
                <a:solidFill>
                  <a:sysClr val="windowText" lastClr="000000"/>
                </a:solidFill>
              </a:rPr>
              <a:t>Rencana</a:t>
            </a:r>
            <a:r>
              <a:rPr lang="en-US" sz="2799" b="1" dirty="0">
                <a:solidFill>
                  <a:sysClr val="windowText" lastClr="000000"/>
                </a:solidFill>
              </a:rPr>
              <a:t> </a:t>
            </a:r>
            <a:r>
              <a:rPr lang="en-US" sz="2799" b="1" dirty="0" err="1">
                <a:solidFill>
                  <a:sysClr val="windowText" lastClr="000000"/>
                </a:solidFill>
              </a:rPr>
              <a:t>Kegiatan</a:t>
            </a:r>
            <a:r>
              <a:rPr lang="en-US" sz="2799" b="1" dirty="0">
                <a:solidFill>
                  <a:sysClr val="windowText" lastClr="000000"/>
                </a:solidFill>
              </a:rPr>
              <a:t> dan </a:t>
            </a:r>
            <a:r>
              <a:rPr lang="en-US" sz="2799" b="1" dirty="0" err="1">
                <a:solidFill>
                  <a:sysClr val="windowText" lastClr="000000"/>
                </a:solidFill>
              </a:rPr>
              <a:t>Anggaran</a:t>
            </a:r>
            <a:r>
              <a:rPr lang="en-US" sz="2799" b="1" dirty="0">
                <a:solidFill>
                  <a:sysClr val="windowText" lastClr="000000"/>
                </a:solidFill>
              </a:rPr>
              <a:t> </a:t>
            </a:r>
            <a:r>
              <a:rPr lang="en-US" sz="2799" b="1" dirty="0" err="1">
                <a:solidFill>
                  <a:sysClr val="windowText" lastClr="000000"/>
                </a:solidFill>
              </a:rPr>
              <a:t>Desa</a:t>
            </a:r>
            <a:r>
              <a:rPr lang="en-US" sz="2799" b="1" dirty="0">
                <a:solidFill>
                  <a:sysClr val="windowText" lastClr="000000"/>
                </a:solidFill>
              </a:rPr>
              <a:t>, </a:t>
            </a:r>
            <a:r>
              <a:rPr lang="en-US" sz="2799" b="1" dirty="0" err="1">
                <a:solidFill>
                  <a:sysClr val="windowText" lastClr="000000"/>
                </a:solidFill>
              </a:rPr>
              <a:t>Rencana</a:t>
            </a:r>
            <a:r>
              <a:rPr lang="en-US" sz="2799" b="1" dirty="0">
                <a:solidFill>
                  <a:sysClr val="windowText" lastClr="000000"/>
                </a:solidFill>
              </a:rPr>
              <a:t> </a:t>
            </a:r>
            <a:r>
              <a:rPr lang="en-US" sz="2799" b="1" dirty="0" err="1">
                <a:solidFill>
                  <a:sysClr val="windowText" lastClr="000000"/>
                </a:solidFill>
              </a:rPr>
              <a:t>Kerja</a:t>
            </a:r>
            <a:r>
              <a:rPr lang="en-US" sz="2799" b="1" dirty="0">
                <a:solidFill>
                  <a:sysClr val="windowText" lastClr="000000"/>
                </a:solidFill>
              </a:rPr>
              <a:t> </a:t>
            </a:r>
            <a:r>
              <a:rPr lang="en-US" sz="2799" b="1" dirty="0" err="1">
                <a:solidFill>
                  <a:sysClr val="windowText" lastClr="000000"/>
                </a:solidFill>
              </a:rPr>
              <a:t>Kegiatan</a:t>
            </a:r>
            <a:r>
              <a:rPr lang="en-US" sz="2799" b="1" dirty="0">
                <a:solidFill>
                  <a:sysClr val="windowText" lastClr="000000"/>
                </a:solidFill>
              </a:rPr>
              <a:t>, RAB dan RAK Des</a:t>
            </a:r>
            <a:endParaRPr lang="en-ID" sz="2799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99F7750A-0780-4591-950C-0E5B9F9310EE}"/>
              </a:ext>
            </a:extLst>
          </p:cNvPr>
          <p:cNvCxnSpPr>
            <a:cxnSpLocks/>
          </p:cNvCxnSpPr>
          <p:nvPr/>
        </p:nvCxnSpPr>
        <p:spPr>
          <a:xfrm>
            <a:off x="192661" y="1269706"/>
            <a:ext cx="7284939" cy="0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16874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086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47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xmlns="" id="{9B763426-FBD4-4CA4-A747-34B4404DE7FB}"/>
              </a:ext>
            </a:extLst>
          </p:cNvPr>
          <p:cNvSpPr txBox="1">
            <a:spLocks/>
          </p:cNvSpPr>
          <p:nvPr/>
        </p:nvSpPr>
        <p:spPr>
          <a:xfrm>
            <a:off x="1272581" y="515642"/>
            <a:ext cx="9520049" cy="1041584"/>
          </a:xfrm>
          <a:prstGeom prst="rect">
            <a:avLst/>
          </a:prstGeom>
          <a:solidFill>
            <a:srgbClr val="FFC000">
              <a:alpha val="62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17199" tIns="58599" rIns="117199" bIns="58599" anchor="ctr">
            <a:normAutofit fontScale="97500"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5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5599" dirty="0" err="1"/>
              <a:t>Realisasi</a:t>
            </a:r>
            <a:r>
              <a:rPr lang="en-US" sz="5599" dirty="0"/>
              <a:t> </a:t>
            </a:r>
            <a:r>
              <a:rPr lang="en-US" sz="5599" dirty="0" err="1"/>
              <a:t>Penerimaan</a:t>
            </a:r>
            <a:r>
              <a:rPr lang="en-US" sz="5599" dirty="0"/>
              <a:t> 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xmlns="" id="{D346F238-FCC3-42D0-BEA8-BE2D4E8B5D78}"/>
              </a:ext>
            </a:extLst>
          </p:cNvPr>
          <p:cNvSpPr txBox="1">
            <a:spLocks/>
          </p:cNvSpPr>
          <p:nvPr/>
        </p:nvSpPr>
        <p:spPr>
          <a:xfrm>
            <a:off x="611664" y="1855359"/>
            <a:ext cx="10968674" cy="3795634"/>
          </a:xfrm>
          <a:prstGeom prst="roundRect">
            <a:avLst/>
          </a:prstGeom>
          <a:solidFill>
            <a:schemeClr val="accent2">
              <a:alpha val="78000"/>
            </a:schemeClr>
          </a:solidFill>
        </p:spPr>
        <p:txBody>
          <a:bodyPr spcFirstLastPara="1" lIns="121869" tIns="121869" rIns="121869" bIns="121869">
            <a:normAutofit/>
          </a:bodyPr>
          <a:lstStyle>
            <a:lvl1pPr marL="609585" lvl="0" indent="-507987" algn="l" defTabSz="1172261" rtl="0" eaLnBrk="1" latinLnBrk="0" hangingPunct="1">
              <a:spcBef>
                <a:spcPts val="80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4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»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2400" dirty="0" err="1"/>
              <a:t>Penerimaan</a:t>
            </a:r>
            <a:r>
              <a:rPr lang="en-US" sz="2400" dirty="0"/>
              <a:t> </a:t>
            </a:r>
            <a:r>
              <a:rPr lang="en-US" sz="2400" dirty="0" err="1"/>
              <a:t>Desa</a:t>
            </a:r>
            <a:r>
              <a:rPr lang="en-US" sz="2400" dirty="0"/>
              <a:t> </a:t>
            </a:r>
            <a:r>
              <a:rPr lang="en-US" sz="2400" dirty="0" err="1"/>
              <a:t>disetor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rekening</a:t>
            </a:r>
            <a:r>
              <a:rPr lang="en-US" sz="2400" dirty="0"/>
              <a:t> kas </a:t>
            </a:r>
            <a:r>
              <a:rPr lang="en-US" sz="2400" dirty="0" err="1"/>
              <a:t>Desa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:</a:t>
            </a:r>
          </a:p>
          <a:p>
            <a:pPr marL="182825" indent="-182825">
              <a:defRPr/>
            </a:pPr>
            <a:r>
              <a:rPr lang="en-US" sz="2400" dirty="0" err="1"/>
              <a:t>disetor</a:t>
            </a:r>
            <a:r>
              <a:rPr lang="en-US" sz="2400" dirty="0"/>
              <a:t> </a:t>
            </a:r>
            <a:r>
              <a:rPr lang="en-US" sz="2400" dirty="0" err="1"/>
              <a:t>langsung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bank oleh </a:t>
            </a:r>
            <a:r>
              <a:rPr lang="en-US" sz="2400" dirty="0" err="1"/>
              <a:t>Pemerintah</a:t>
            </a:r>
            <a:r>
              <a:rPr lang="en-US" sz="2400" dirty="0"/>
              <a:t>, </a:t>
            </a:r>
            <a:r>
              <a:rPr lang="en-US" sz="2400" dirty="0" err="1"/>
              <a:t>Pemerintah</a:t>
            </a:r>
            <a:r>
              <a:rPr lang="en-US" sz="2400" dirty="0"/>
              <a:t> </a:t>
            </a:r>
            <a:r>
              <a:rPr lang="en-US" sz="2400" dirty="0" err="1"/>
              <a:t>Provinsi</a:t>
            </a:r>
            <a:r>
              <a:rPr lang="en-US" sz="2400" dirty="0"/>
              <a:t> dan </a:t>
            </a:r>
            <a:r>
              <a:rPr lang="en-US" sz="2400" dirty="0" err="1"/>
              <a:t>Pemerintah</a:t>
            </a:r>
            <a:r>
              <a:rPr lang="en-US" sz="2400" dirty="0"/>
              <a:t> Daerah </a:t>
            </a:r>
            <a:r>
              <a:rPr lang="en-US" sz="2400" dirty="0" err="1"/>
              <a:t>Kabupaten</a:t>
            </a:r>
            <a:r>
              <a:rPr lang="en-US" sz="2400" dirty="0"/>
              <a:t>/Kota;</a:t>
            </a:r>
          </a:p>
          <a:p>
            <a:pPr marL="182825" indent="-182825">
              <a:defRPr/>
            </a:pPr>
            <a:r>
              <a:rPr lang="en-US" sz="2400" dirty="0" err="1"/>
              <a:t>disetor</a:t>
            </a:r>
            <a:r>
              <a:rPr lang="en-US" sz="2400" dirty="0"/>
              <a:t> </a:t>
            </a:r>
            <a:r>
              <a:rPr lang="en-US" sz="2400" dirty="0" err="1"/>
              <a:t>melalui</a:t>
            </a:r>
            <a:r>
              <a:rPr lang="en-US" sz="2400" dirty="0"/>
              <a:t> bank lain, badan, </a:t>
            </a:r>
            <a:r>
              <a:rPr lang="en-US" sz="2400" dirty="0" err="1"/>
              <a:t>lembaga</a:t>
            </a:r>
            <a:r>
              <a:rPr lang="en-US" sz="2400" dirty="0"/>
              <a:t> </a:t>
            </a:r>
            <a:r>
              <a:rPr lang="en-US" sz="2400" dirty="0" err="1"/>
              <a:t>keuangan</a:t>
            </a:r>
            <a:r>
              <a:rPr lang="en-US" sz="2400" dirty="0"/>
              <a:t> dan/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kantor</a:t>
            </a:r>
            <a:r>
              <a:rPr lang="en-US" sz="2400" dirty="0"/>
              <a:t> pos oleh </a:t>
            </a:r>
            <a:r>
              <a:rPr lang="en-US" sz="2400" dirty="0" err="1"/>
              <a:t>pihak</a:t>
            </a:r>
            <a:r>
              <a:rPr lang="en-US" sz="2400" dirty="0"/>
              <a:t> </a:t>
            </a:r>
            <a:r>
              <a:rPr lang="en-US" sz="2400" dirty="0" err="1"/>
              <a:t>ketiga</a:t>
            </a:r>
            <a:r>
              <a:rPr lang="en-US" sz="2400" dirty="0"/>
              <a:t>; dan</a:t>
            </a:r>
          </a:p>
          <a:p>
            <a:pPr marL="182825" indent="-182825">
              <a:defRPr/>
            </a:pPr>
            <a:r>
              <a:rPr lang="en-US" sz="2400" dirty="0" err="1"/>
              <a:t>disetor</a:t>
            </a:r>
            <a:r>
              <a:rPr lang="en-US" sz="2400" dirty="0"/>
              <a:t> oleh Kaur </a:t>
            </a:r>
            <a:r>
              <a:rPr lang="en-US" sz="2400" dirty="0" err="1"/>
              <a:t>Keuangan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penerimaan</a:t>
            </a:r>
            <a:r>
              <a:rPr lang="en-US" sz="2400" dirty="0"/>
              <a:t> yang </a:t>
            </a:r>
            <a:r>
              <a:rPr lang="en-US" sz="2400" dirty="0" err="1"/>
              <a:t>diperoleh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pihak</a:t>
            </a:r>
            <a:r>
              <a:rPr lang="en-US" sz="2400" dirty="0"/>
              <a:t> </a:t>
            </a:r>
            <a:r>
              <a:rPr lang="en-US" sz="2400" dirty="0" err="1"/>
              <a:t>ketiga</a:t>
            </a:r>
            <a:r>
              <a:rPr lang="en-US" sz="2400" dirty="0"/>
              <a:t>.</a:t>
            </a:r>
          </a:p>
          <a:p>
            <a:pPr marL="182825" indent="-182825">
              <a:defRPr/>
            </a:pPr>
            <a:endParaRPr lang="en-US" sz="4099" dirty="0"/>
          </a:p>
        </p:txBody>
      </p:sp>
    </p:spTree>
    <p:extLst>
      <p:ext uri="{BB962C8B-B14F-4D97-AF65-F5344CB8AC3E}">
        <p14:creationId xmlns:p14="http://schemas.microsoft.com/office/powerpoint/2010/main" val="334970459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xmlns="" id="{A7B00043-5F32-4D02-B67C-ED9BBA22F4CF}"/>
              </a:ext>
            </a:extLst>
          </p:cNvPr>
          <p:cNvSpPr txBox="1">
            <a:spLocks/>
          </p:cNvSpPr>
          <p:nvPr/>
        </p:nvSpPr>
        <p:spPr>
          <a:xfrm>
            <a:off x="1272581" y="227676"/>
            <a:ext cx="9520049" cy="668436"/>
          </a:xfrm>
          <a:prstGeom prst="rect">
            <a:avLst/>
          </a:prstGeom>
          <a:solidFill>
            <a:srgbClr val="FF0000">
              <a:alpha val="62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17199" tIns="58599" rIns="117199" bIns="58599" anchor="ctr">
            <a:normAutofit fontScale="75000" lnSpcReduction="20000"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5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5599" dirty="0" err="1"/>
              <a:t>Realisasi</a:t>
            </a:r>
            <a:r>
              <a:rPr lang="en-US" sz="5599" dirty="0"/>
              <a:t> </a:t>
            </a:r>
            <a:r>
              <a:rPr lang="en-US" sz="5599" dirty="0" err="1"/>
              <a:t>Pengeluaran</a:t>
            </a:r>
            <a:r>
              <a:rPr lang="en-US" sz="5599" dirty="0"/>
              <a:t> 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xmlns="" id="{088BDD1C-52E0-4023-A5AC-2C1C5B86435A}"/>
              </a:ext>
            </a:extLst>
          </p:cNvPr>
          <p:cNvSpPr txBox="1">
            <a:spLocks/>
          </p:cNvSpPr>
          <p:nvPr/>
        </p:nvSpPr>
        <p:spPr>
          <a:xfrm>
            <a:off x="281629" y="1024128"/>
            <a:ext cx="11501951" cy="5431536"/>
          </a:xfrm>
          <a:prstGeom prst="roundRect">
            <a:avLst/>
          </a:prstGeom>
          <a:solidFill>
            <a:schemeClr val="accent1">
              <a:alpha val="84000"/>
            </a:schemeClr>
          </a:solidFill>
        </p:spPr>
        <p:txBody>
          <a:bodyPr spcFirstLastPara="1" lIns="121869" tIns="121869" rIns="121869" bIns="121869"/>
          <a:lstStyle>
            <a:lvl1pPr marL="609585" lvl="0" indent="-507987" algn="l" defTabSz="1172261" rtl="0" eaLnBrk="1" latinLnBrk="0" hangingPunct="1">
              <a:spcBef>
                <a:spcPts val="80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4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507987" algn="l" defTabSz="1172261" rtl="0" eaLnBrk="1" latinLnBrk="0" hangingPunct="1">
              <a:spcBef>
                <a:spcPts val="0"/>
              </a:spcBef>
              <a:spcAft>
                <a:spcPts val="0"/>
              </a:spcAft>
              <a:buSzPts val="2400"/>
              <a:buFont typeface="Arial" pitchFamily="34" charset="0"/>
              <a:buChar char="»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25" indent="-182825">
              <a:lnSpc>
                <a:spcPct val="120000"/>
              </a:lnSpc>
              <a:defRPr/>
            </a:pPr>
            <a:r>
              <a:rPr lang="en-US" sz="1800" dirty="0"/>
              <a:t>Kaur dan Kasi </a:t>
            </a:r>
            <a:r>
              <a:rPr lang="en-US" sz="1800" dirty="0" err="1"/>
              <a:t>melaksanakan</a:t>
            </a:r>
            <a:r>
              <a:rPr lang="en-US" sz="1800" dirty="0"/>
              <a:t> </a:t>
            </a:r>
            <a:r>
              <a:rPr lang="en-US" sz="1800" dirty="0" err="1"/>
              <a:t>kegiatan</a:t>
            </a:r>
            <a:r>
              <a:rPr lang="en-US" sz="1800" dirty="0"/>
              <a:t> </a:t>
            </a:r>
            <a:r>
              <a:rPr lang="en-US" sz="1800" dirty="0" err="1"/>
              <a:t>berdasarkan</a:t>
            </a:r>
            <a:r>
              <a:rPr lang="en-US" sz="1800" dirty="0"/>
              <a:t> DPA yang </a:t>
            </a:r>
            <a:r>
              <a:rPr lang="en-US" sz="1800" dirty="0" err="1"/>
              <a:t>telah</a:t>
            </a:r>
            <a:r>
              <a:rPr lang="en-US" sz="1800" dirty="0"/>
              <a:t> </a:t>
            </a:r>
            <a:r>
              <a:rPr lang="en-US" sz="1800" dirty="0" err="1"/>
              <a:t>disetujui</a:t>
            </a:r>
            <a:r>
              <a:rPr lang="en-US" sz="1800" dirty="0"/>
              <a:t> </a:t>
            </a:r>
            <a:r>
              <a:rPr lang="en-US" sz="1800" dirty="0" err="1"/>
              <a:t>Kepala</a:t>
            </a:r>
            <a:r>
              <a:rPr lang="en-US" sz="1800" dirty="0"/>
              <a:t> </a:t>
            </a:r>
            <a:r>
              <a:rPr lang="en-US" sz="1800" dirty="0" err="1"/>
              <a:t>Desa</a:t>
            </a:r>
            <a:r>
              <a:rPr lang="en-US" sz="1800" dirty="0"/>
              <a:t>.</a:t>
            </a:r>
          </a:p>
          <a:p>
            <a:pPr marL="182825" indent="-182825">
              <a:lnSpc>
                <a:spcPct val="120000"/>
              </a:lnSpc>
              <a:defRPr/>
            </a:pPr>
            <a:r>
              <a:rPr lang="en-US" sz="1800" dirty="0" err="1"/>
              <a:t>Pelaksanaan</a:t>
            </a:r>
            <a:r>
              <a:rPr lang="en-US" sz="1800" dirty="0"/>
              <a:t> </a:t>
            </a:r>
            <a:r>
              <a:rPr lang="en-US" sz="1800" dirty="0" err="1"/>
              <a:t>kegiatan</a:t>
            </a:r>
            <a:r>
              <a:rPr lang="en-US" sz="1800" dirty="0"/>
              <a:t> </a:t>
            </a:r>
            <a:r>
              <a:rPr lang="en-US" sz="1800" dirty="0" err="1"/>
              <a:t>dilakukan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pengadaan</a:t>
            </a:r>
            <a:r>
              <a:rPr lang="en-US" sz="1800" dirty="0"/>
              <a:t> </a:t>
            </a:r>
            <a:r>
              <a:rPr lang="en-US" sz="1800" dirty="0" err="1"/>
              <a:t>melalui</a:t>
            </a:r>
            <a:r>
              <a:rPr lang="en-US" sz="1800" dirty="0"/>
              <a:t> </a:t>
            </a:r>
            <a:r>
              <a:rPr lang="en-US" sz="1800" dirty="0" err="1"/>
              <a:t>swakelola</a:t>
            </a:r>
            <a:r>
              <a:rPr lang="en-US" sz="1800" dirty="0"/>
              <a:t> dan/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penyedia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/</a:t>
            </a:r>
            <a:r>
              <a:rPr lang="en-US" sz="1800" dirty="0" err="1"/>
              <a:t>jasa</a:t>
            </a:r>
            <a:r>
              <a:rPr lang="en-US" sz="1800" dirty="0"/>
              <a:t>.  </a:t>
            </a:r>
          </a:p>
          <a:p>
            <a:pPr marL="182825" indent="-182825">
              <a:lnSpc>
                <a:spcPct val="120000"/>
              </a:lnSpc>
              <a:defRPr/>
            </a:pPr>
            <a:r>
              <a:rPr lang="en-US" sz="1800" dirty="0" err="1"/>
              <a:t>Pelaksanaan</a:t>
            </a:r>
            <a:r>
              <a:rPr lang="en-US" sz="1800" dirty="0"/>
              <a:t> </a:t>
            </a:r>
            <a:r>
              <a:rPr lang="en-US" sz="1800" dirty="0" err="1"/>
              <a:t>kegiatan</a:t>
            </a:r>
            <a:r>
              <a:rPr lang="en-US" sz="1800" dirty="0"/>
              <a:t> </a:t>
            </a:r>
            <a:r>
              <a:rPr lang="en-US" sz="1800" dirty="0" err="1"/>
              <a:t>diutamakan</a:t>
            </a:r>
            <a:r>
              <a:rPr lang="en-US" sz="1800" dirty="0"/>
              <a:t> </a:t>
            </a:r>
            <a:r>
              <a:rPr lang="en-US" sz="1800" dirty="0" err="1"/>
              <a:t>melalui</a:t>
            </a:r>
            <a:r>
              <a:rPr lang="en-US" sz="1800" dirty="0"/>
              <a:t> </a:t>
            </a:r>
            <a:r>
              <a:rPr lang="en-US" sz="1800" dirty="0" err="1"/>
              <a:t>swakelola</a:t>
            </a:r>
            <a:r>
              <a:rPr lang="en-US" sz="1800" dirty="0"/>
              <a:t>.</a:t>
            </a:r>
          </a:p>
          <a:p>
            <a:pPr marL="182825" indent="-182825">
              <a:lnSpc>
                <a:spcPct val="120000"/>
              </a:lnSpc>
              <a:defRPr/>
            </a:pPr>
            <a:r>
              <a:rPr lang="en-US" sz="1800" dirty="0" err="1"/>
              <a:t>Pengadaan</a:t>
            </a:r>
            <a:r>
              <a:rPr lang="en-US" sz="1800" dirty="0"/>
              <a:t> </a:t>
            </a:r>
            <a:r>
              <a:rPr lang="en-US" sz="1800" dirty="0" err="1"/>
              <a:t>melalui</a:t>
            </a:r>
            <a:r>
              <a:rPr lang="en-US" sz="1800" dirty="0"/>
              <a:t> </a:t>
            </a:r>
            <a:r>
              <a:rPr lang="en-US" sz="1800" dirty="0" err="1"/>
              <a:t>swakelola</a:t>
            </a:r>
            <a:r>
              <a:rPr lang="en-US" sz="1800" dirty="0"/>
              <a:t> </a:t>
            </a:r>
            <a:r>
              <a:rPr lang="en-US" sz="1800" dirty="0" err="1"/>
              <a:t>dilakukan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memaksimalkan</a:t>
            </a:r>
            <a:r>
              <a:rPr lang="en-US" sz="1800" dirty="0"/>
              <a:t> </a:t>
            </a:r>
            <a:r>
              <a:rPr lang="en-US" sz="1800" dirty="0" err="1"/>
              <a:t>penggunaan</a:t>
            </a:r>
            <a:r>
              <a:rPr lang="en-US" sz="1800" dirty="0"/>
              <a:t> material/</a:t>
            </a:r>
            <a:r>
              <a:rPr lang="en-US" sz="1800" dirty="0" err="1"/>
              <a:t>bahan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wilayah</a:t>
            </a:r>
            <a:r>
              <a:rPr lang="en-US" sz="1800" dirty="0"/>
              <a:t> </a:t>
            </a:r>
            <a:r>
              <a:rPr lang="en-US" sz="1800" dirty="0" err="1"/>
              <a:t>setempat</a:t>
            </a:r>
            <a:r>
              <a:rPr lang="en-US" sz="1800" dirty="0"/>
              <a:t> dan gotong royong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melibatkan</a:t>
            </a:r>
            <a:r>
              <a:rPr lang="en-US" sz="1800" dirty="0"/>
              <a:t> </a:t>
            </a:r>
            <a:r>
              <a:rPr lang="en-US" sz="1800" dirty="0" err="1"/>
              <a:t>partisipasi</a:t>
            </a:r>
            <a:r>
              <a:rPr lang="en-US" sz="1800" dirty="0"/>
              <a:t> </a:t>
            </a:r>
            <a:r>
              <a:rPr lang="en-US" sz="1800" dirty="0" err="1"/>
              <a:t>masyarakat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memperluas</a:t>
            </a:r>
            <a:r>
              <a:rPr lang="en-US" sz="1800" dirty="0"/>
              <a:t> </a:t>
            </a:r>
            <a:r>
              <a:rPr lang="en-US" sz="1800" dirty="0" err="1"/>
              <a:t>kesempatan</a:t>
            </a:r>
            <a:r>
              <a:rPr lang="en-US" sz="1800" dirty="0"/>
              <a:t> </a:t>
            </a:r>
            <a:r>
              <a:rPr lang="en-US" sz="1800" dirty="0" err="1"/>
              <a:t>kerja</a:t>
            </a:r>
            <a:r>
              <a:rPr lang="en-US" sz="1800" dirty="0"/>
              <a:t> dan </a:t>
            </a:r>
            <a:r>
              <a:rPr lang="en-US" sz="1800" dirty="0" err="1"/>
              <a:t>pemberdayaan</a:t>
            </a:r>
            <a:r>
              <a:rPr lang="en-US" sz="1800" dirty="0"/>
              <a:t> </a:t>
            </a:r>
            <a:r>
              <a:rPr lang="en-US" sz="1800" dirty="0" err="1"/>
              <a:t>masyarakat</a:t>
            </a:r>
            <a:r>
              <a:rPr lang="en-US" sz="1800" dirty="0"/>
              <a:t> </a:t>
            </a:r>
            <a:r>
              <a:rPr lang="en-US" sz="1800" dirty="0" err="1"/>
              <a:t>setempat</a:t>
            </a:r>
            <a:r>
              <a:rPr lang="en-US" sz="1800" dirty="0"/>
              <a:t>.</a:t>
            </a:r>
          </a:p>
          <a:p>
            <a:pPr marL="182825" indent="-182825">
              <a:lnSpc>
                <a:spcPct val="120000"/>
              </a:lnSpc>
              <a:defRPr/>
            </a:pP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hal</a:t>
            </a:r>
            <a:r>
              <a:rPr lang="en-US" sz="1800" dirty="0"/>
              <a:t> </a:t>
            </a:r>
            <a:r>
              <a:rPr lang="en-US" sz="1800" dirty="0" err="1"/>
              <a:t>pelaksanaan</a:t>
            </a:r>
            <a:r>
              <a:rPr lang="en-US" sz="1800" dirty="0"/>
              <a:t> </a:t>
            </a:r>
            <a:r>
              <a:rPr lang="en-US" sz="1800" dirty="0" err="1"/>
              <a:t>kegiatan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dilaksanakan</a:t>
            </a:r>
            <a:r>
              <a:rPr lang="en-US" sz="1800" dirty="0"/>
              <a:t> </a:t>
            </a:r>
            <a:r>
              <a:rPr lang="en-US" sz="1800" dirty="0" err="1"/>
              <a:t>melalui</a:t>
            </a:r>
            <a:r>
              <a:rPr lang="en-US" sz="1800" dirty="0"/>
              <a:t> </a:t>
            </a:r>
            <a:r>
              <a:rPr lang="en-US" sz="1800" dirty="0" err="1"/>
              <a:t>swakelola</a:t>
            </a:r>
            <a:r>
              <a:rPr lang="en-US" sz="1800" dirty="0"/>
              <a:t>, </a:t>
            </a:r>
            <a:r>
              <a:rPr lang="en-US" sz="1800" dirty="0" err="1"/>
              <a:t>baik</a:t>
            </a:r>
            <a:r>
              <a:rPr lang="en-US" sz="1800" dirty="0"/>
              <a:t> </a:t>
            </a:r>
            <a:r>
              <a:rPr lang="en-US" sz="1800" dirty="0" err="1"/>
              <a:t>sebagian</a:t>
            </a:r>
            <a:r>
              <a:rPr lang="en-US" sz="1800" dirty="0"/>
              <a:t> </a:t>
            </a:r>
            <a:r>
              <a:rPr lang="en-US" sz="1800" dirty="0" err="1"/>
              <a:t>maupun</a:t>
            </a:r>
            <a:r>
              <a:rPr lang="en-US" sz="1800" dirty="0"/>
              <a:t> </a:t>
            </a:r>
            <a:r>
              <a:rPr lang="en-US" sz="1800" dirty="0" err="1"/>
              <a:t>keseluruhan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dilaksanakan</a:t>
            </a:r>
            <a:r>
              <a:rPr lang="en-US" sz="1800" dirty="0"/>
              <a:t> oleh </a:t>
            </a:r>
            <a:r>
              <a:rPr lang="en-US" sz="1800" dirty="0" err="1"/>
              <a:t>penyedia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/</a:t>
            </a:r>
            <a:r>
              <a:rPr lang="en-US" sz="1800" dirty="0" err="1"/>
              <a:t>jasa</a:t>
            </a:r>
            <a:r>
              <a:rPr lang="en-US" sz="1800" dirty="0"/>
              <a:t> yang </a:t>
            </a:r>
            <a:r>
              <a:rPr lang="en-US" sz="1800" dirty="0" err="1"/>
              <a:t>dianggap</a:t>
            </a:r>
            <a:r>
              <a:rPr lang="en-US" sz="1800" dirty="0"/>
              <a:t> </a:t>
            </a:r>
            <a:r>
              <a:rPr lang="en-US" sz="1800" dirty="0" err="1"/>
              <a:t>mampu</a:t>
            </a:r>
            <a:r>
              <a:rPr lang="en-US" sz="1800" dirty="0"/>
              <a:t>.</a:t>
            </a:r>
          </a:p>
          <a:p>
            <a:pPr marL="182825" indent="-182825">
              <a:lnSpc>
                <a:spcPct val="120000"/>
              </a:lnSpc>
              <a:defRPr/>
            </a:pPr>
            <a:r>
              <a:rPr lang="en-US" sz="1800" dirty="0" err="1"/>
              <a:t>Ketentuan</a:t>
            </a:r>
            <a:r>
              <a:rPr lang="en-US" sz="1800" dirty="0"/>
              <a:t> </a:t>
            </a:r>
            <a:r>
              <a:rPr lang="en-US" sz="1800" dirty="0" err="1"/>
              <a:t>lebih</a:t>
            </a:r>
            <a:r>
              <a:rPr lang="en-US" sz="1800" dirty="0"/>
              <a:t> </a:t>
            </a:r>
            <a:r>
              <a:rPr lang="en-US" sz="1800" dirty="0" err="1"/>
              <a:t>lanjut</a:t>
            </a:r>
            <a:r>
              <a:rPr lang="en-US" sz="1800" dirty="0"/>
              <a:t> </a:t>
            </a:r>
            <a:r>
              <a:rPr lang="en-US" sz="1800" dirty="0" err="1"/>
              <a:t>mengenai</a:t>
            </a:r>
            <a:r>
              <a:rPr lang="en-US" sz="1800" dirty="0"/>
              <a:t> tata </a:t>
            </a:r>
            <a:r>
              <a:rPr lang="en-US" sz="1800" dirty="0" err="1"/>
              <a:t>cara</a:t>
            </a:r>
            <a:r>
              <a:rPr lang="en-US" sz="1800" dirty="0"/>
              <a:t> </a:t>
            </a:r>
            <a:r>
              <a:rPr lang="en-US" sz="1800" dirty="0" err="1"/>
              <a:t>pelaksanaan</a:t>
            </a:r>
            <a:r>
              <a:rPr lang="en-US" sz="1800" dirty="0"/>
              <a:t> </a:t>
            </a:r>
            <a:r>
              <a:rPr lang="en-US" sz="1800" dirty="0" err="1"/>
              <a:t>kegiatan</a:t>
            </a:r>
            <a:r>
              <a:rPr lang="en-US" sz="1800" dirty="0"/>
              <a:t> </a:t>
            </a:r>
            <a:r>
              <a:rPr lang="en-US" sz="1800" dirty="0" err="1"/>
              <a:t>pengadaan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/</a:t>
            </a:r>
            <a:r>
              <a:rPr lang="en-US" sz="1800" dirty="0" err="1"/>
              <a:t>jasa</a:t>
            </a:r>
            <a:r>
              <a:rPr lang="en-US" sz="1800" dirty="0"/>
              <a:t> di </a:t>
            </a:r>
            <a:r>
              <a:rPr lang="en-US" sz="1800" dirty="0" err="1"/>
              <a:t>Desa</a:t>
            </a:r>
            <a:r>
              <a:rPr lang="en-US" sz="1800" dirty="0"/>
              <a:t> </a:t>
            </a:r>
            <a:r>
              <a:rPr lang="en-US" sz="1800" dirty="0" err="1" smtClean="0"/>
              <a:t>diatur</a:t>
            </a:r>
            <a:r>
              <a:rPr lang="en-US" sz="1800" dirty="0" smtClean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 smtClean="0"/>
              <a:t>peraturan</a:t>
            </a:r>
            <a:r>
              <a:rPr lang="id-ID" sz="1800" dirty="0" smtClean="0"/>
              <a:t> Bupati.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362081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880"/>
            <a:ext cx="12192000" cy="704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6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26112" cy="702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3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48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hape 242">
            <a:extLst>
              <a:ext uri="{FF2B5EF4-FFF2-40B4-BE49-F238E27FC236}">
                <a16:creationId xmlns:a16="http://schemas.microsoft.com/office/drawing/2014/main" xmlns="" id="{476EC93B-EB44-4E0A-9AF1-A05AAABBE8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11342268" y="6045389"/>
            <a:ext cx="644376" cy="6364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121889" tIns="60944" rIns="121889" bIns="60944" rtlCol="0" anchor="b">
            <a:no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801" indent="-285693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2771" indent="-228554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9880" indent="-228554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6989" indent="-228554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097" indent="-228554" defTabSz="117134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206" indent="-228554" defTabSz="117134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8314" indent="-228554" defTabSz="117134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5423" indent="-228554" defTabSz="117134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19A44C91-46D4-4A79-953C-90A5217CE950}" type="slidenum">
              <a:rPr lang="id-ID" altLang="id-ID" sz="1300">
                <a:solidFill>
                  <a:srgbClr val="FFFFFF"/>
                </a:solidFill>
                <a:latin typeface="Poppins"/>
                <a:sym typeface="Poppins"/>
              </a:rPr>
              <a:pPr eaLnBrk="1" hangingPunct="1">
                <a:buFont typeface="Arial" panose="020B0604020202020204" pitchFamily="34" charset="0"/>
                <a:buNone/>
              </a:pPr>
              <a:t>38</a:t>
            </a:fld>
            <a:endParaRPr lang="id-ID" altLang="id-ID" sz="1300">
              <a:solidFill>
                <a:srgbClr val="FFFFFF"/>
              </a:solidFill>
              <a:latin typeface="Poppins"/>
              <a:sym typeface="Poppins"/>
            </a:endParaRPr>
          </a:p>
        </p:txBody>
      </p:sp>
      <p:pic>
        <p:nvPicPr>
          <p:cNvPr id="243" name="Shape 243">
            <a:extLst>
              <a:ext uri="{FF2B5EF4-FFF2-40B4-BE49-F238E27FC236}">
                <a16:creationId xmlns:a16="http://schemas.microsoft.com/office/drawing/2014/main" xmlns="" id="{1AB56327-4952-42A1-AA73-D639587D61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5966" y="527383"/>
            <a:ext cx="5076034" cy="480697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8612" name="Shape 248">
            <a:extLst>
              <a:ext uri="{FF2B5EF4-FFF2-40B4-BE49-F238E27FC236}">
                <a16:creationId xmlns:a16="http://schemas.microsoft.com/office/drawing/2014/main" xmlns="" id="{EF45B59E-1339-4781-9650-1615B5EBD124}"/>
              </a:ext>
            </a:extLst>
          </p:cNvPr>
          <p:cNvGrpSpPr>
            <a:grpSpLocks/>
          </p:cNvGrpSpPr>
          <p:nvPr/>
        </p:nvGrpSpPr>
        <p:grpSpPr bwMode="auto">
          <a:xfrm>
            <a:off x="8474319" y="4859800"/>
            <a:ext cx="645963" cy="474553"/>
            <a:chOff x="5247525" y="3007275"/>
            <a:chExt cx="517575" cy="384825"/>
          </a:xfrm>
        </p:grpSpPr>
        <p:sp>
          <p:nvSpPr>
            <p:cNvPr id="68615" name="Shape 249">
              <a:extLst>
                <a:ext uri="{FF2B5EF4-FFF2-40B4-BE49-F238E27FC236}">
                  <a16:creationId xmlns:a16="http://schemas.microsoft.com/office/drawing/2014/main" xmlns="" id="{63FC80A8-FB01-49A0-BE4C-743A6D08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7525" y="3007275"/>
              <a:ext cx="348900" cy="348900"/>
            </a:xfrm>
            <a:custGeom>
              <a:avLst/>
              <a:gdLst>
                <a:gd name="T0" fmla="*/ 2147483647 w 13956"/>
                <a:gd name="T1" fmla="*/ 2147483647 h 13956"/>
                <a:gd name="T2" fmla="*/ 2147483647 w 13956"/>
                <a:gd name="T3" fmla="*/ 2147483647 h 13956"/>
                <a:gd name="T4" fmla="*/ 2147483647 w 13956"/>
                <a:gd name="T5" fmla="*/ 2147483647 h 13956"/>
                <a:gd name="T6" fmla="*/ 2147483647 w 13956"/>
                <a:gd name="T7" fmla="*/ 2147483647 h 13956"/>
                <a:gd name="T8" fmla="*/ 2147483647 w 13956"/>
                <a:gd name="T9" fmla="*/ 2147483647 h 13956"/>
                <a:gd name="T10" fmla="*/ 2147483647 w 13956"/>
                <a:gd name="T11" fmla="*/ 2147483647 h 13956"/>
                <a:gd name="T12" fmla="*/ 2147483647 w 13956"/>
                <a:gd name="T13" fmla="*/ 2147483647 h 13956"/>
                <a:gd name="T14" fmla="*/ 2147483647 w 13956"/>
                <a:gd name="T15" fmla="*/ 2147483647 h 13956"/>
                <a:gd name="T16" fmla="*/ 2147483647 w 13956"/>
                <a:gd name="T17" fmla="*/ 0 h 13956"/>
                <a:gd name="T18" fmla="*/ 2147483647 w 13956"/>
                <a:gd name="T19" fmla="*/ 2147483647 h 13956"/>
                <a:gd name="T20" fmla="*/ 2147483647 w 13956"/>
                <a:gd name="T21" fmla="*/ 2147483647 h 13956"/>
                <a:gd name="T22" fmla="*/ 2147483647 w 13956"/>
                <a:gd name="T23" fmla="*/ 2147483647 h 13956"/>
                <a:gd name="T24" fmla="*/ 2147483647 w 13956"/>
                <a:gd name="T25" fmla="*/ 2147483647 h 13956"/>
                <a:gd name="T26" fmla="*/ 2147483647 w 13956"/>
                <a:gd name="T27" fmla="*/ 2147483647 h 13956"/>
                <a:gd name="T28" fmla="*/ 2147483647 w 13956"/>
                <a:gd name="T29" fmla="*/ 2147483647 h 13956"/>
                <a:gd name="T30" fmla="*/ 2147483647 w 13956"/>
                <a:gd name="T31" fmla="*/ 2147483647 h 13956"/>
                <a:gd name="T32" fmla="*/ 2147483647 w 13956"/>
                <a:gd name="T33" fmla="*/ 2147483647 h 13956"/>
                <a:gd name="T34" fmla="*/ 2147483647 w 13956"/>
                <a:gd name="T35" fmla="*/ 2147483647 h 13956"/>
                <a:gd name="T36" fmla="*/ 2147483647 w 13956"/>
                <a:gd name="T37" fmla="*/ 2147483647 h 13956"/>
                <a:gd name="T38" fmla="*/ 2147483647 w 13956"/>
                <a:gd name="T39" fmla="*/ 2147483647 h 13956"/>
                <a:gd name="T40" fmla="*/ 2147483647 w 13956"/>
                <a:gd name="T41" fmla="*/ 2147483647 h 13956"/>
                <a:gd name="T42" fmla="*/ 2147483647 w 13956"/>
                <a:gd name="T43" fmla="*/ 2147483647 h 13956"/>
                <a:gd name="T44" fmla="*/ 2147483647 w 13956"/>
                <a:gd name="T45" fmla="*/ 2147483647 h 13956"/>
                <a:gd name="T46" fmla="*/ 2147483647 w 13956"/>
                <a:gd name="T47" fmla="*/ 2147483647 h 13956"/>
                <a:gd name="T48" fmla="*/ 2147483647 w 13956"/>
                <a:gd name="T49" fmla="*/ 2147483647 h 13956"/>
                <a:gd name="T50" fmla="*/ 2147483647 w 13956"/>
                <a:gd name="T51" fmla="*/ 2147483647 h 13956"/>
                <a:gd name="T52" fmla="*/ 2147483647 w 13956"/>
                <a:gd name="T53" fmla="*/ 2147483647 h 13956"/>
                <a:gd name="T54" fmla="*/ 2147483647 w 13956"/>
                <a:gd name="T55" fmla="*/ 2147483647 h 13956"/>
                <a:gd name="T56" fmla="*/ 2147483647 w 13956"/>
                <a:gd name="T57" fmla="*/ 2147483647 h 13956"/>
                <a:gd name="T58" fmla="*/ 2147483647 w 13956"/>
                <a:gd name="T59" fmla="*/ 2147483647 h 13956"/>
                <a:gd name="T60" fmla="*/ 2147483647 w 13956"/>
                <a:gd name="T61" fmla="*/ 2147483647 h 13956"/>
                <a:gd name="T62" fmla="*/ 2147483647 w 13956"/>
                <a:gd name="T63" fmla="*/ 2147483647 h 13956"/>
                <a:gd name="T64" fmla="*/ 2147483647 w 13956"/>
                <a:gd name="T65" fmla="*/ 2147483647 h 13956"/>
                <a:gd name="T66" fmla="*/ 2147483647 w 13956"/>
                <a:gd name="T67" fmla="*/ 2147483647 h 13956"/>
                <a:gd name="T68" fmla="*/ 2147483647 w 13956"/>
                <a:gd name="T69" fmla="*/ 2147483647 h 13956"/>
                <a:gd name="T70" fmla="*/ 2147483647 w 13956"/>
                <a:gd name="T71" fmla="*/ 2147483647 h 13956"/>
                <a:gd name="T72" fmla="*/ 2147483647 w 13956"/>
                <a:gd name="T73" fmla="*/ 2147483647 h 13956"/>
                <a:gd name="T74" fmla="*/ 2147483647 w 13956"/>
                <a:gd name="T75" fmla="*/ 2147483647 h 13956"/>
                <a:gd name="T76" fmla="*/ 2147483647 w 13956"/>
                <a:gd name="T77" fmla="*/ 2147483647 h 13956"/>
                <a:gd name="T78" fmla="*/ 2147483647 w 13956"/>
                <a:gd name="T79" fmla="*/ 2147483647 h 13956"/>
                <a:gd name="T80" fmla="*/ 2147483647 w 13956"/>
                <a:gd name="T81" fmla="*/ 2147483647 h 13956"/>
                <a:gd name="T82" fmla="*/ 2147483647 w 13956"/>
                <a:gd name="T83" fmla="*/ 2147483647 h 13956"/>
                <a:gd name="T84" fmla="*/ 2147483647 w 13956"/>
                <a:gd name="T85" fmla="*/ 2147483647 h 13956"/>
                <a:gd name="T86" fmla="*/ 2147483647 w 13956"/>
                <a:gd name="T87" fmla="*/ 2147483647 h 13956"/>
                <a:gd name="T88" fmla="*/ 2147483647 w 13956"/>
                <a:gd name="T89" fmla="*/ 2147483647 h 13956"/>
                <a:gd name="T90" fmla="*/ 2147483647 w 13956"/>
                <a:gd name="T91" fmla="*/ 2147483647 h 13956"/>
                <a:gd name="T92" fmla="*/ 2147483647 w 13956"/>
                <a:gd name="T93" fmla="*/ 2147483647 h 13956"/>
                <a:gd name="T94" fmla="*/ 2147483647 w 13956"/>
                <a:gd name="T95" fmla="*/ 2147483647 h 13956"/>
                <a:gd name="T96" fmla="*/ 2147483647 w 13956"/>
                <a:gd name="T97" fmla="*/ 2147483647 h 13956"/>
                <a:gd name="T98" fmla="*/ 2147483647 w 13956"/>
                <a:gd name="T99" fmla="*/ 2147483647 h 13956"/>
                <a:gd name="T100" fmla="*/ 2147483647 w 13956"/>
                <a:gd name="T101" fmla="*/ 2147483647 h 13956"/>
                <a:gd name="T102" fmla="*/ 2147483647 w 13956"/>
                <a:gd name="T103" fmla="*/ 2147483647 h 13956"/>
                <a:gd name="T104" fmla="*/ 2147483647 w 13956"/>
                <a:gd name="T105" fmla="*/ 2147483647 h 13956"/>
                <a:gd name="T106" fmla="*/ 2147483647 w 13956"/>
                <a:gd name="T107" fmla="*/ 2147483647 h 13956"/>
                <a:gd name="T108" fmla="*/ 2147483647 w 13956"/>
                <a:gd name="T109" fmla="*/ 2147483647 h 13956"/>
                <a:gd name="T110" fmla="*/ 2147483647 w 13956"/>
                <a:gd name="T111" fmla="*/ 2147483647 h 1395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3956"/>
                <a:gd name="T169" fmla="*/ 0 h 13956"/>
                <a:gd name="T170" fmla="*/ 13956 w 13956"/>
                <a:gd name="T171" fmla="*/ 13956 h 1395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2175" cap="rnd">
              <a:solidFill>
                <a:srgbClr val="FFFFFF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04" tIns="91404" rIns="91404" bIns="91404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d-ID" altLang="id-ID"/>
            </a:p>
          </p:txBody>
        </p:sp>
        <p:sp>
          <p:nvSpPr>
            <p:cNvPr id="68616" name="Shape 250">
              <a:extLst>
                <a:ext uri="{FF2B5EF4-FFF2-40B4-BE49-F238E27FC236}">
                  <a16:creationId xmlns:a16="http://schemas.microsoft.com/office/drawing/2014/main" xmlns="" id="{BC431B00-40F1-47B3-BAFA-0D5C7E24E9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6575" y="3193575"/>
              <a:ext cx="198525" cy="198525"/>
            </a:xfrm>
            <a:custGeom>
              <a:avLst/>
              <a:gdLst>
                <a:gd name="T0" fmla="*/ 2147483647 w 7941"/>
                <a:gd name="T1" fmla="*/ 2147483647 h 7941"/>
                <a:gd name="T2" fmla="*/ 2147483647 w 7941"/>
                <a:gd name="T3" fmla="*/ 2147483647 h 7941"/>
                <a:gd name="T4" fmla="*/ 2147483647 w 7941"/>
                <a:gd name="T5" fmla="*/ 2147483647 h 7941"/>
                <a:gd name="T6" fmla="*/ 2147483647 w 7941"/>
                <a:gd name="T7" fmla="*/ 2147483647 h 7941"/>
                <a:gd name="T8" fmla="*/ 2147483647 w 7941"/>
                <a:gd name="T9" fmla="*/ 2147483647 h 7941"/>
                <a:gd name="T10" fmla="*/ 2147483647 w 7941"/>
                <a:gd name="T11" fmla="*/ 2147483647 h 7941"/>
                <a:gd name="T12" fmla="*/ 2147483647 w 7941"/>
                <a:gd name="T13" fmla="*/ 2147483647 h 7941"/>
                <a:gd name="T14" fmla="*/ 2147483647 w 7941"/>
                <a:gd name="T15" fmla="*/ 2147483647 h 7941"/>
                <a:gd name="T16" fmla="*/ 2147483647 w 7941"/>
                <a:gd name="T17" fmla="*/ 2147483647 h 7941"/>
                <a:gd name="T18" fmla="*/ 2147483647 w 7941"/>
                <a:gd name="T19" fmla="*/ 2147483647 h 7941"/>
                <a:gd name="T20" fmla="*/ 2147483647 w 7941"/>
                <a:gd name="T21" fmla="*/ 2147483647 h 7941"/>
                <a:gd name="T22" fmla="*/ 2147483647 w 7941"/>
                <a:gd name="T23" fmla="*/ 2147483647 h 7941"/>
                <a:gd name="T24" fmla="*/ 2147483647 w 7941"/>
                <a:gd name="T25" fmla="*/ 2147483647 h 7941"/>
                <a:gd name="T26" fmla="*/ 2147483647 w 7941"/>
                <a:gd name="T27" fmla="*/ 2147483647 h 7941"/>
                <a:gd name="T28" fmla="*/ 2147483647 w 7941"/>
                <a:gd name="T29" fmla="*/ 2147483647 h 7941"/>
                <a:gd name="T30" fmla="*/ 2147483647 w 7941"/>
                <a:gd name="T31" fmla="*/ 2147483647 h 7941"/>
                <a:gd name="T32" fmla="*/ 2147483647 w 7941"/>
                <a:gd name="T33" fmla="*/ 2147483647 h 7941"/>
                <a:gd name="T34" fmla="*/ 2147483647 w 7941"/>
                <a:gd name="T35" fmla="*/ 2147483647 h 7941"/>
                <a:gd name="T36" fmla="*/ 2147483647 w 7941"/>
                <a:gd name="T37" fmla="*/ 2147483647 h 7941"/>
                <a:gd name="T38" fmla="*/ 2147483647 w 7941"/>
                <a:gd name="T39" fmla="*/ 2147483647 h 7941"/>
                <a:gd name="T40" fmla="*/ 2147483647 w 7941"/>
                <a:gd name="T41" fmla="*/ 2147483647 h 7941"/>
                <a:gd name="T42" fmla="*/ 2147483647 w 7941"/>
                <a:gd name="T43" fmla="*/ 2147483647 h 7941"/>
                <a:gd name="T44" fmla="*/ 2147483647 w 7941"/>
                <a:gd name="T45" fmla="*/ 2147483647 h 7941"/>
                <a:gd name="T46" fmla="*/ 2147483647 w 7941"/>
                <a:gd name="T47" fmla="*/ 2147483647 h 7941"/>
                <a:gd name="T48" fmla="*/ 2147483647 w 7941"/>
                <a:gd name="T49" fmla="*/ 2147483647 h 7941"/>
                <a:gd name="T50" fmla="*/ 2147483647 w 7941"/>
                <a:gd name="T51" fmla="*/ 2147483647 h 7941"/>
                <a:gd name="T52" fmla="*/ 2147483647 w 7941"/>
                <a:gd name="T53" fmla="*/ 2147483647 h 7941"/>
                <a:gd name="T54" fmla="*/ 2147483647 w 7941"/>
                <a:gd name="T55" fmla="*/ 2147483647 h 7941"/>
                <a:gd name="T56" fmla="*/ 2147483647 w 7941"/>
                <a:gd name="T57" fmla="*/ 2147483647 h 7941"/>
                <a:gd name="T58" fmla="*/ 2147483647 w 7941"/>
                <a:gd name="T59" fmla="*/ 2147483647 h 7941"/>
                <a:gd name="T60" fmla="*/ 2147483647 w 7941"/>
                <a:gd name="T61" fmla="*/ 2147483647 h 7941"/>
                <a:gd name="T62" fmla="*/ 2147483647 w 7941"/>
                <a:gd name="T63" fmla="*/ 2147483647 h 7941"/>
                <a:gd name="T64" fmla="*/ 2147483647 w 7941"/>
                <a:gd name="T65" fmla="*/ 2147483647 h 7941"/>
                <a:gd name="T66" fmla="*/ 2147483647 w 7941"/>
                <a:gd name="T67" fmla="*/ 2147483647 h 7941"/>
                <a:gd name="T68" fmla="*/ 2147483647 w 7941"/>
                <a:gd name="T69" fmla="*/ 2147483647 h 7941"/>
                <a:gd name="T70" fmla="*/ 2147483647 w 7941"/>
                <a:gd name="T71" fmla="*/ 2147483647 h 7941"/>
                <a:gd name="T72" fmla="*/ 2147483647 w 7941"/>
                <a:gd name="T73" fmla="*/ 2147483647 h 7941"/>
                <a:gd name="T74" fmla="*/ 2147483647 w 7941"/>
                <a:gd name="T75" fmla="*/ 2147483647 h 7941"/>
                <a:gd name="T76" fmla="*/ 2147483647 w 7941"/>
                <a:gd name="T77" fmla="*/ 2147483647 h 7941"/>
                <a:gd name="T78" fmla="*/ 2147483647 w 7941"/>
                <a:gd name="T79" fmla="*/ 2147483647 h 7941"/>
                <a:gd name="T80" fmla="*/ 2147483647 w 7941"/>
                <a:gd name="T81" fmla="*/ 2147483647 h 7941"/>
                <a:gd name="T82" fmla="*/ 2147483647 w 7941"/>
                <a:gd name="T83" fmla="*/ 2147483647 h 7941"/>
                <a:gd name="T84" fmla="*/ 2147483647 w 7941"/>
                <a:gd name="T85" fmla="*/ 2147483647 h 7941"/>
                <a:gd name="T86" fmla="*/ 2147483647 w 7941"/>
                <a:gd name="T87" fmla="*/ 2147483647 h 7941"/>
                <a:gd name="T88" fmla="*/ 2147483647 w 7941"/>
                <a:gd name="T89" fmla="*/ 2147483647 h 7941"/>
                <a:gd name="T90" fmla="*/ 2147483647 w 7941"/>
                <a:gd name="T91" fmla="*/ 2147483647 h 7941"/>
                <a:gd name="T92" fmla="*/ 2147483647 w 7941"/>
                <a:gd name="T93" fmla="*/ 2147483647 h 7941"/>
                <a:gd name="T94" fmla="*/ 2147483647 w 7941"/>
                <a:gd name="T95" fmla="*/ 2147483647 h 7941"/>
                <a:gd name="T96" fmla="*/ 2147483647 w 7941"/>
                <a:gd name="T97" fmla="*/ 2147483647 h 7941"/>
                <a:gd name="T98" fmla="*/ 2147483647 w 7941"/>
                <a:gd name="T99" fmla="*/ 2147483647 h 7941"/>
                <a:gd name="T100" fmla="*/ 2147483647 w 7941"/>
                <a:gd name="T101" fmla="*/ 2147483647 h 7941"/>
                <a:gd name="T102" fmla="*/ 2147483647 w 7941"/>
                <a:gd name="T103" fmla="*/ 2147483647 h 7941"/>
                <a:gd name="T104" fmla="*/ 2147483647 w 7941"/>
                <a:gd name="T105" fmla="*/ 2147483647 h 7941"/>
                <a:gd name="T106" fmla="*/ 2147483647 w 7941"/>
                <a:gd name="T107" fmla="*/ 2147483647 h 7941"/>
                <a:gd name="T108" fmla="*/ 2147483647 w 7941"/>
                <a:gd name="T109" fmla="*/ 2147483647 h 7941"/>
                <a:gd name="T110" fmla="*/ 2147483647 w 7941"/>
                <a:gd name="T111" fmla="*/ 2147483647 h 7941"/>
                <a:gd name="T112" fmla="*/ 2147483647 w 7941"/>
                <a:gd name="T113" fmla="*/ 2147483647 h 7941"/>
                <a:gd name="T114" fmla="*/ 2147483647 w 7941"/>
                <a:gd name="T115" fmla="*/ 2147483647 h 794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941"/>
                <a:gd name="T175" fmla="*/ 0 h 7941"/>
                <a:gd name="T176" fmla="*/ 7941 w 7941"/>
                <a:gd name="T177" fmla="*/ 7941 h 794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2175" cap="rnd">
              <a:solidFill>
                <a:srgbClr val="FFFFFF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04" tIns="91404" rIns="91404" bIns="91404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171575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d-ID" altLang="id-ID"/>
            </a:p>
          </p:txBody>
        </p:sp>
      </p:grpSp>
      <p:sp>
        <p:nvSpPr>
          <p:cNvPr id="68613" name="Shape 193">
            <a:extLst>
              <a:ext uri="{FF2B5EF4-FFF2-40B4-BE49-F238E27FC236}">
                <a16:creationId xmlns:a16="http://schemas.microsoft.com/office/drawing/2014/main" xmlns="" id="{2465B048-C1AC-414E-AF36-A158CBE86C56}"/>
              </a:ext>
            </a:extLst>
          </p:cNvPr>
          <p:cNvSpPr txBox="1">
            <a:spLocks/>
          </p:cNvSpPr>
          <p:nvPr/>
        </p:nvSpPr>
        <p:spPr bwMode="auto">
          <a:xfrm>
            <a:off x="121240" y="2564807"/>
            <a:ext cx="7483330" cy="1628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69" tIns="121869" rIns="121869" bIns="121869" anchor="b"/>
          <a:lstStyle>
            <a:lvl1pPr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11715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ts val="3000"/>
              <a:buFont typeface="Poppins"/>
              <a:buNone/>
            </a:pPr>
            <a:r>
              <a:rPr lang="en-GB" altLang="id-ID" sz="6599" b="1" dirty="0">
                <a:latin typeface="Berlin Sans FB Demi" panose="020E0802020502020306" pitchFamily="34" charset="0"/>
                <a:sym typeface="Poppins"/>
              </a:rPr>
              <a:t>PENATAUSAHAAN</a:t>
            </a:r>
            <a:endParaRPr lang="id-ID" altLang="id-ID" sz="6599" b="1" dirty="0">
              <a:latin typeface="Berlin Sans FB" panose="020E0602020502020306" pitchFamily="34" charset="0"/>
              <a:sym typeface="Poppins"/>
            </a:endParaRPr>
          </a:p>
        </p:txBody>
      </p:sp>
      <p:pic>
        <p:nvPicPr>
          <p:cNvPr id="68614" name="Picture 2">
            <a:extLst>
              <a:ext uri="{FF2B5EF4-FFF2-40B4-BE49-F238E27FC236}">
                <a16:creationId xmlns:a16="http://schemas.microsoft.com/office/drawing/2014/main" xmlns="" id="{647A2EBB-E79E-432B-9A46-649CCD4537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476" y="3883714"/>
            <a:ext cx="1849010" cy="1950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19786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38">
            <a:extLst>
              <a:ext uri="{FF2B5EF4-FFF2-40B4-BE49-F238E27FC236}">
                <a16:creationId xmlns:a16="http://schemas.microsoft.com/office/drawing/2014/main" xmlns="" id="{367FB78A-BA09-44F0-93B2-8C2ABA6787BF}"/>
              </a:ext>
            </a:extLst>
          </p:cNvPr>
          <p:cNvSpPr txBox="1">
            <a:spLocks/>
          </p:cNvSpPr>
          <p:nvPr/>
        </p:nvSpPr>
        <p:spPr>
          <a:xfrm>
            <a:off x="1981200" y="1482725"/>
            <a:ext cx="8134350" cy="4899025"/>
          </a:xfrm>
          <a:prstGeom prst="roundRect">
            <a:avLst/>
          </a:prstGeom>
          <a:solidFill>
            <a:srgbClr val="0070C0">
              <a:alpha val="85000"/>
            </a:srgbClr>
          </a:solidFill>
        </p:spPr>
        <p:txBody>
          <a:bodyPr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defTabSz="1172261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Penatausahaan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keuangan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dilakukan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oleh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Kaur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Keuangan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sebagai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pelaksana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fungsi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kebendaharaan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.</a:t>
            </a:r>
          </a:p>
          <a:p>
            <a:pPr defTabSz="1172261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Penatausahaan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dilakukan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dengan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mencatat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setiap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penerimaan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dan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pengeluaran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dalam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buku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kas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umum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. </a:t>
            </a:r>
          </a:p>
          <a:p>
            <a:pPr defTabSz="1172261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Pencatatan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pada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buku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kas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umum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ditutup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setiap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akhir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bulan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.</a:t>
            </a:r>
          </a:p>
          <a:p>
            <a:pPr defTabSz="1172261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Kaur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Keuangan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wajib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membuat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buku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pembantu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kas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umum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yang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terdiri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atas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:</a:t>
            </a:r>
          </a:p>
          <a:p>
            <a:pPr lvl="1" defTabSz="1172261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buku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pembantu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bank,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merupakan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catatan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penerimaan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dan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pengeluaran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melalui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rekening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kas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Desa</a:t>
            </a:r>
            <a:endParaRPr lang="en-US" sz="1750" dirty="0" smtClean="0">
              <a:latin typeface="Berlin Sans FB" pitchFamily="34" charset="0"/>
              <a:ea typeface="ＭＳ Ｐゴシック" pitchFamily="34" charset="-128"/>
            </a:endParaRPr>
          </a:p>
          <a:p>
            <a:pPr lvl="1" defTabSz="1172261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buku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pembantu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pajak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,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merupakan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catatan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penerimaan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potongan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pajak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dan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pengeluaran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setoran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pajak</a:t>
            </a:r>
            <a:endParaRPr lang="en-US" sz="1750" dirty="0" smtClean="0">
              <a:latin typeface="Berlin Sans FB" pitchFamily="34" charset="0"/>
              <a:ea typeface="ＭＳ Ｐゴシック" pitchFamily="34" charset="-128"/>
            </a:endParaRPr>
          </a:p>
          <a:p>
            <a:pPr lvl="1" defTabSz="1172261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buku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pembantu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panjar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,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merupakan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catatan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pemberian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dan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pertanggungjawaban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uang</a:t>
            </a:r>
            <a:r>
              <a:rPr lang="en-US" sz="1750" dirty="0" smtClean="0">
                <a:latin typeface="Berlin Sans FB" pitchFamily="34" charset="0"/>
                <a:ea typeface="ＭＳ Ｐゴシック" pitchFamily="34" charset="-128"/>
              </a:rPr>
              <a:t> </a:t>
            </a:r>
            <a:r>
              <a:rPr lang="en-US" sz="1750" dirty="0" err="1" smtClean="0">
                <a:latin typeface="Berlin Sans FB" pitchFamily="34" charset="0"/>
                <a:ea typeface="ＭＳ Ｐゴシック" pitchFamily="34" charset="-128"/>
              </a:rPr>
              <a:t>panjar</a:t>
            </a:r>
            <a:endParaRPr lang="en-US" sz="1750" dirty="0">
              <a:latin typeface="Berlin Sans FB" pitchFamily="34" charset="0"/>
              <a:ea typeface="ＭＳ Ｐゴシック" pitchFamily="34" charset="-128"/>
            </a:endParaRP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xmlns="" id="{C38A0A42-0D6F-4E3B-8152-5AE127E90246}"/>
              </a:ext>
            </a:extLst>
          </p:cNvPr>
          <p:cNvSpPr txBox="1">
            <a:spLocks/>
          </p:cNvSpPr>
          <p:nvPr/>
        </p:nvSpPr>
        <p:spPr>
          <a:xfrm>
            <a:off x="3539058" y="651551"/>
            <a:ext cx="4727054" cy="684165"/>
          </a:xfrm>
          <a:prstGeom prst="rect">
            <a:avLst/>
          </a:prstGeom>
          <a:solidFill>
            <a:srgbClr val="FFC000">
              <a:alpha val="62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17226" tIns="58613" rIns="117226" bIns="58613" anchor="ctr">
            <a:normAutofit fontScale="82500" lnSpcReduction="20000"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5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b="1" dirty="0" err="1"/>
              <a:t>Penatausahaan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7118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>
            <a:extLst>
              <a:ext uri="{FF2B5EF4-FFF2-40B4-BE49-F238E27FC236}">
                <a16:creationId xmlns:a16="http://schemas.microsoft.com/office/drawing/2014/main" xmlns="" id="{031E1190-C2A6-47A1-B23A-19F59E566B3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2660" y="2133106"/>
            <a:ext cx="8219820" cy="2591788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spcFirstLastPara="1" vert="horz" lIns="121869" tIns="121869" rIns="121869" bIns="121869" rtlCol="0" anchor="t">
            <a:noAutofit/>
          </a:bodyPr>
          <a:lstStyle/>
          <a:p>
            <a:pPr defTabSz="1172027">
              <a:spcBef>
                <a:spcPts val="0"/>
              </a:spcBef>
              <a:defRPr/>
            </a:pPr>
            <a:r>
              <a:rPr lang="en-US" sz="4799" b="1" dirty="0"/>
              <a:t>P</a:t>
            </a:r>
            <a:r>
              <a:rPr lang="id-ID" sz="4799" b="1" dirty="0"/>
              <a:t>ELAPORAN</a:t>
            </a:r>
            <a:r>
              <a:rPr lang="en-US" sz="4799" b="1" dirty="0"/>
              <a:t> </a:t>
            </a:r>
            <a:br>
              <a:rPr lang="en-US" sz="4799" b="1" dirty="0"/>
            </a:br>
            <a:r>
              <a:rPr lang="en-US" sz="4799" b="1" dirty="0"/>
              <a:t>DAN P</a:t>
            </a:r>
            <a:r>
              <a:rPr lang="id-ID" sz="4799" b="1" dirty="0"/>
              <a:t>ERTANGGUNGJAWABAN</a:t>
            </a:r>
            <a:endParaRPr sz="4799" b="1" dirty="0"/>
          </a:p>
        </p:txBody>
      </p:sp>
      <p:pic>
        <p:nvPicPr>
          <p:cNvPr id="4" name="Shape 255">
            <a:extLst>
              <a:ext uri="{FF2B5EF4-FFF2-40B4-BE49-F238E27FC236}">
                <a16:creationId xmlns:a16="http://schemas.microsoft.com/office/drawing/2014/main" xmlns="" id="{364C7029-12AA-4D64-8FDB-698DE530896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67775" y="1269260"/>
            <a:ext cx="3957584" cy="3957584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49719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6">
            <a:extLst>
              <a:ext uri="{FF2B5EF4-FFF2-40B4-BE49-F238E27FC236}">
                <a16:creationId xmlns:a16="http://schemas.microsoft.com/office/drawing/2014/main" xmlns="" id="{77D81458-34D7-4D2B-95A4-18B16BDB91DC}"/>
              </a:ext>
            </a:extLst>
          </p:cNvPr>
          <p:cNvSpPr txBox="1">
            <a:spLocks/>
          </p:cNvSpPr>
          <p:nvPr/>
        </p:nvSpPr>
        <p:spPr>
          <a:xfrm>
            <a:off x="1792224" y="1238655"/>
            <a:ext cx="9070847" cy="5015841"/>
          </a:xfrm>
          <a:prstGeom prst="roundRect">
            <a:avLst/>
          </a:prstGeom>
          <a:solidFill>
            <a:schemeClr val="tx2">
              <a:lumMod val="25000"/>
              <a:alpha val="89000"/>
            </a:schemeClr>
          </a:solidFill>
        </p:spPr>
        <p:txBody>
          <a:bodyPr/>
          <a:lstStyle>
            <a:lvl1pPr marL="439598" indent="-439598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52462" indent="-366332" algn="l" defTabSz="117226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6532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indent="-182880" fontAlgn="auto">
              <a:spcAft>
                <a:spcPts val="0"/>
              </a:spcAft>
              <a:defRPr/>
            </a:pPr>
            <a:r>
              <a:rPr lang="en-US" sz="2000" dirty="0" err="1">
                <a:latin typeface="Century Gothic" pitchFamily="34" charset="0"/>
              </a:rPr>
              <a:t>Kepala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Desa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menyampaikan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b="1" dirty="0" err="1">
                <a:latin typeface="Century Gothic" pitchFamily="34" charset="0"/>
              </a:rPr>
              <a:t>laporan</a:t>
            </a:r>
            <a:r>
              <a:rPr lang="en-US" sz="2000" b="1" dirty="0">
                <a:latin typeface="Century Gothic" pitchFamily="34" charset="0"/>
              </a:rPr>
              <a:t> </a:t>
            </a:r>
            <a:r>
              <a:rPr lang="en-US" sz="2000" b="1" dirty="0" err="1">
                <a:latin typeface="Century Gothic" pitchFamily="34" charset="0"/>
              </a:rPr>
              <a:t>pelaksanaan</a:t>
            </a:r>
            <a:r>
              <a:rPr lang="en-US" sz="2000" b="1" dirty="0">
                <a:latin typeface="Century Gothic" pitchFamily="34" charset="0"/>
              </a:rPr>
              <a:t> APB </a:t>
            </a:r>
            <a:r>
              <a:rPr lang="en-US" sz="2000" b="1" dirty="0" err="1">
                <a:latin typeface="Century Gothic" pitchFamily="34" charset="0"/>
              </a:rPr>
              <a:t>Desa</a:t>
            </a:r>
            <a:r>
              <a:rPr lang="en-US" sz="2000" b="1" dirty="0">
                <a:latin typeface="Century Gothic" pitchFamily="34" charset="0"/>
              </a:rPr>
              <a:t> </a:t>
            </a:r>
            <a:r>
              <a:rPr lang="en-US" sz="2000" dirty="0">
                <a:latin typeface="Century Gothic" pitchFamily="34" charset="0"/>
              </a:rPr>
              <a:t>semester </a:t>
            </a:r>
            <a:r>
              <a:rPr lang="en-US" sz="2000" dirty="0" err="1">
                <a:latin typeface="Century Gothic" pitchFamily="34" charset="0"/>
              </a:rPr>
              <a:t>pertama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kepada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 smtClean="0">
                <a:latin typeface="Century Gothic" pitchFamily="34" charset="0"/>
              </a:rPr>
              <a:t>Bupati</a:t>
            </a:r>
            <a:r>
              <a:rPr lang="id-ID" sz="2000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melalui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>
                <a:latin typeface="Century Gothic" pitchFamily="34" charset="0"/>
              </a:rPr>
              <a:t>camat</a:t>
            </a:r>
            <a:r>
              <a:rPr lang="en-US" sz="2000" dirty="0">
                <a:latin typeface="Century Gothic" pitchFamily="34" charset="0"/>
              </a:rPr>
              <a:t>.</a:t>
            </a:r>
          </a:p>
          <a:p>
            <a:pPr marL="182880" indent="-182880" fontAlgn="auto">
              <a:spcAft>
                <a:spcPts val="0"/>
              </a:spcAft>
              <a:defRPr/>
            </a:pPr>
            <a:r>
              <a:rPr lang="en-US" sz="2000" dirty="0" err="1">
                <a:latin typeface="Century Gothic" pitchFamily="34" charset="0"/>
              </a:rPr>
              <a:t>Laporan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sebagaimana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dimaksud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pada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ayat</a:t>
            </a:r>
            <a:r>
              <a:rPr lang="en-US" sz="2000" dirty="0">
                <a:latin typeface="Century Gothic" pitchFamily="34" charset="0"/>
              </a:rPr>
              <a:t> (1) </a:t>
            </a:r>
            <a:r>
              <a:rPr lang="en-US" sz="2000" dirty="0" err="1">
                <a:latin typeface="Century Gothic" pitchFamily="34" charset="0"/>
              </a:rPr>
              <a:t>terdiri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dari</a:t>
            </a:r>
            <a:r>
              <a:rPr lang="en-US" sz="2000" dirty="0">
                <a:latin typeface="Century Gothic" pitchFamily="34" charset="0"/>
              </a:rPr>
              <a:t>:</a:t>
            </a:r>
          </a:p>
          <a:p>
            <a:pPr marL="635000" lvl="1" indent="-269875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err="1">
                <a:latin typeface="Century Gothic" pitchFamily="34" charset="0"/>
              </a:rPr>
              <a:t>laporan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pelaksanaan</a:t>
            </a:r>
            <a:r>
              <a:rPr lang="en-US" sz="2000" dirty="0">
                <a:latin typeface="Century Gothic" pitchFamily="34" charset="0"/>
              </a:rPr>
              <a:t> APB </a:t>
            </a:r>
            <a:r>
              <a:rPr lang="en-US" sz="2000" dirty="0" err="1">
                <a:latin typeface="Century Gothic" pitchFamily="34" charset="0"/>
              </a:rPr>
              <a:t>Desa</a:t>
            </a:r>
            <a:r>
              <a:rPr lang="en-US" sz="2000" dirty="0">
                <a:latin typeface="Century Gothic" pitchFamily="34" charset="0"/>
              </a:rPr>
              <a:t>; </a:t>
            </a:r>
            <a:r>
              <a:rPr lang="en-US" sz="2000" dirty="0" err="1">
                <a:latin typeface="Century Gothic" pitchFamily="34" charset="0"/>
              </a:rPr>
              <a:t>dan</a:t>
            </a:r>
            <a:endParaRPr lang="en-US" sz="2000" dirty="0">
              <a:latin typeface="Century Gothic" pitchFamily="34" charset="0"/>
            </a:endParaRPr>
          </a:p>
          <a:p>
            <a:pPr marL="635000" lvl="1" indent="-269875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 err="1">
                <a:latin typeface="Century Gothic" pitchFamily="34" charset="0"/>
              </a:rPr>
              <a:t>laporan</a:t>
            </a:r>
            <a:r>
              <a:rPr lang="en-US" sz="2000" b="1" dirty="0">
                <a:latin typeface="Century Gothic" pitchFamily="34" charset="0"/>
              </a:rPr>
              <a:t> </a:t>
            </a:r>
            <a:r>
              <a:rPr lang="en-US" sz="2000" b="1" dirty="0" err="1">
                <a:latin typeface="Century Gothic" pitchFamily="34" charset="0"/>
              </a:rPr>
              <a:t>realisasi</a:t>
            </a:r>
            <a:r>
              <a:rPr lang="en-US" sz="2000" b="1" dirty="0">
                <a:latin typeface="Century Gothic" pitchFamily="34" charset="0"/>
              </a:rPr>
              <a:t> </a:t>
            </a:r>
            <a:r>
              <a:rPr lang="en-US" sz="2000" b="1" dirty="0" err="1">
                <a:latin typeface="Century Gothic" pitchFamily="34" charset="0"/>
              </a:rPr>
              <a:t>kegiatan</a:t>
            </a:r>
            <a:r>
              <a:rPr lang="en-US" sz="2000" dirty="0">
                <a:latin typeface="Century Gothic" pitchFamily="34" charset="0"/>
              </a:rPr>
              <a:t>.</a:t>
            </a:r>
          </a:p>
          <a:p>
            <a:pPr marL="182880" indent="-182880" fontAlgn="auto">
              <a:spcAft>
                <a:spcPts val="0"/>
              </a:spcAft>
              <a:defRPr/>
            </a:pPr>
            <a:r>
              <a:rPr lang="en-US" sz="2000" b="1" i="1" dirty="0" err="1">
                <a:latin typeface="Century Gothic" pitchFamily="34" charset="0"/>
              </a:rPr>
              <a:t>Kepala</a:t>
            </a:r>
            <a:r>
              <a:rPr lang="en-US" sz="2000" b="1" i="1" dirty="0">
                <a:latin typeface="Century Gothic" pitchFamily="34" charset="0"/>
              </a:rPr>
              <a:t> </a:t>
            </a:r>
            <a:r>
              <a:rPr lang="en-US" sz="2000" b="1" i="1" dirty="0" err="1">
                <a:latin typeface="Century Gothic" pitchFamily="34" charset="0"/>
              </a:rPr>
              <a:t>Desa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menyusun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laporan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 smtClean="0">
                <a:latin typeface="Century Gothic" pitchFamily="34" charset="0"/>
              </a:rPr>
              <a:t>dengan</a:t>
            </a:r>
            <a:r>
              <a:rPr lang="en-US" sz="2000" dirty="0" smtClean="0">
                <a:latin typeface="Century Gothic" pitchFamily="34" charset="0"/>
              </a:rPr>
              <a:t> </a:t>
            </a:r>
            <a:r>
              <a:rPr lang="en-US" sz="2000" dirty="0" err="1" smtClean="0">
                <a:latin typeface="Century Gothic" pitchFamily="34" charset="0"/>
              </a:rPr>
              <a:t>cara</a:t>
            </a:r>
            <a:r>
              <a:rPr lang="id-ID" sz="2000" dirty="0">
                <a:latin typeface="Century Gothic" pitchFamily="34" charset="0"/>
              </a:rPr>
              <a:t> </a:t>
            </a:r>
            <a:r>
              <a:rPr lang="en-US" sz="2000" dirty="0" err="1" smtClean="0">
                <a:latin typeface="Century Gothic" pitchFamily="34" charset="0"/>
              </a:rPr>
              <a:t>menggabungkan</a:t>
            </a:r>
            <a:r>
              <a:rPr lang="en-US" sz="2000" dirty="0" smtClean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seluruh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laporan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smtClean="0">
                <a:latin typeface="Century Gothic" pitchFamily="34" charset="0"/>
              </a:rPr>
              <a:t>paling </a:t>
            </a:r>
            <a:r>
              <a:rPr lang="en-US" sz="2000" dirty="0" err="1">
                <a:latin typeface="Century Gothic" pitchFamily="34" charset="0"/>
              </a:rPr>
              <a:t>lambat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b="1" i="1" dirty="0" err="1">
                <a:latin typeface="Century Gothic" pitchFamily="34" charset="0"/>
              </a:rPr>
              <a:t>minggu</a:t>
            </a:r>
            <a:r>
              <a:rPr lang="en-US" sz="2000" b="1" i="1" dirty="0">
                <a:latin typeface="Century Gothic" pitchFamily="34" charset="0"/>
              </a:rPr>
              <a:t> </a:t>
            </a:r>
            <a:r>
              <a:rPr lang="en-US" sz="2000" b="1" i="1" dirty="0" err="1">
                <a:latin typeface="Century Gothic" pitchFamily="34" charset="0"/>
              </a:rPr>
              <a:t>kedua</a:t>
            </a:r>
            <a:r>
              <a:rPr lang="en-US" sz="2000" b="1" i="1" dirty="0">
                <a:latin typeface="Century Gothic" pitchFamily="34" charset="0"/>
              </a:rPr>
              <a:t> </a:t>
            </a:r>
            <a:r>
              <a:rPr lang="en-US" sz="2000" b="1" i="1" dirty="0" err="1">
                <a:latin typeface="Century Gothic" pitchFamily="34" charset="0"/>
              </a:rPr>
              <a:t>bulan</a:t>
            </a:r>
            <a:r>
              <a:rPr lang="en-US" sz="2000" b="1" i="1" dirty="0">
                <a:latin typeface="Century Gothic" pitchFamily="34" charset="0"/>
              </a:rPr>
              <a:t> </a:t>
            </a:r>
            <a:r>
              <a:rPr lang="en-US" sz="2000" b="1" i="1" dirty="0" err="1">
                <a:latin typeface="Century Gothic" pitchFamily="34" charset="0"/>
              </a:rPr>
              <a:t>Juli</a:t>
            </a:r>
            <a:r>
              <a:rPr lang="en-US" sz="2000" b="1" i="1" dirty="0">
                <a:latin typeface="Century Gothic" pitchFamily="34" charset="0"/>
              </a:rPr>
              <a:t> </a:t>
            </a:r>
            <a:r>
              <a:rPr lang="en-US" sz="2000" b="1" i="1" dirty="0" err="1">
                <a:latin typeface="Century Gothic" pitchFamily="34" charset="0"/>
              </a:rPr>
              <a:t>tahun</a:t>
            </a:r>
            <a:r>
              <a:rPr lang="en-US" sz="2000" b="1" i="1" dirty="0">
                <a:latin typeface="Century Gothic" pitchFamily="34" charset="0"/>
              </a:rPr>
              <a:t> </a:t>
            </a:r>
            <a:r>
              <a:rPr lang="en-US" sz="2000" b="1" i="1" dirty="0" err="1">
                <a:latin typeface="Century Gothic" pitchFamily="34" charset="0"/>
              </a:rPr>
              <a:t>berjalan</a:t>
            </a:r>
            <a:r>
              <a:rPr lang="en-US" sz="2000" dirty="0">
                <a:latin typeface="Century Gothic" pitchFamily="34" charset="0"/>
              </a:rPr>
              <a:t>.</a:t>
            </a:r>
          </a:p>
          <a:p>
            <a:pPr marL="182880" indent="-182880" fontAlgn="auto">
              <a:spcAft>
                <a:spcPts val="0"/>
              </a:spcAft>
              <a:defRPr/>
            </a:pPr>
            <a:r>
              <a:rPr lang="en-US" sz="2000" b="1" i="1" dirty="0" err="1" smtClean="0">
                <a:latin typeface="Century Gothic" pitchFamily="34" charset="0"/>
              </a:rPr>
              <a:t>Bupati</a:t>
            </a:r>
            <a:r>
              <a:rPr lang="id-ID" sz="2000" b="1" i="1" dirty="0">
                <a:latin typeface="Century Gothic" pitchFamily="34" charset="0"/>
              </a:rPr>
              <a:t> </a:t>
            </a:r>
            <a:r>
              <a:rPr lang="en-US" sz="2000" dirty="0" err="1" smtClean="0">
                <a:latin typeface="Century Gothic" pitchFamily="34" charset="0"/>
              </a:rPr>
              <a:t>menyampaikan</a:t>
            </a:r>
            <a:r>
              <a:rPr lang="en-US" sz="2000" dirty="0" smtClean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laporan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konsolidasi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pelaksanaan</a:t>
            </a:r>
            <a:r>
              <a:rPr lang="en-US" sz="2000" dirty="0">
                <a:latin typeface="Century Gothic" pitchFamily="34" charset="0"/>
              </a:rPr>
              <a:t> APB </a:t>
            </a:r>
            <a:r>
              <a:rPr lang="en-US" sz="2000" dirty="0" err="1">
                <a:latin typeface="Century Gothic" pitchFamily="34" charset="0"/>
              </a:rPr>
              <a:t>Desa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kepada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Menteri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melalui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Direktur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Jenderal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Bina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Pemerintahan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Desa</a:t>
            </a:r>
            <a:r>
              <a:rPr lang="en-US" sz="2000" dirty="0">
                <a:latin typeface="Century Gothic" pitchFamily="34" charset="0"/>
              </a:rPr>
              <a:t> paling </a:t>
            </a:r>
            <a:r>
              <a:rPr lang="en-US" sz="2000" dirty="0" err="1">
                <a:latin typeface="Century Gothic" pitchFamily="34" charset="0"/>
              </a:rPr>
              <a:t>lambat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b="1" i="1" dirty="0" err="1">
                <a:latin typeface="Century Gothic" pitchFamily="34" charset="0"/>
              </a:rPr>
              <a:t>minggu</a:t>
            </a:r>
            <a:r>
              <a:rPr lang="en-US" sz="2000" b="1" i="1" dirty="0">
                <a:latin typeface="Century Gothic" pitchFamily="34" charset="0"/>
              </a:rPr>
              <a:t> </a:t>
            </a:r>
            <a:r>
              <a:rPr lang="en-US" sz="2000" b="1" i="1" dirty="0" err="1">
                <a:latin typeface="Century Gothic" pitchFamily="34" charset="0"/>
              </a:rPr>
              <a:t>kedua</a:t>
            </a:r>
            <a:r>
              <a:rPr lang="en-US" sz="2000" b="1" i="1" dirty="0">
                <a:latin typeface="Century Gothic" pitchFamily="34" charset="0"/>
              </a:rPr>
              <a:t> </a:t>
            </a:r>
            <a:r>
              <a:rPr lang="en-US" sz="2000" b="1" i="1" dirty="0" err="1">
                <a:latin typeface="Century Gothic" pitchFamily="34" charset="0"/>
              </a:rPr>
              <a:t>Bulan</a:t>
            </a:r>
            <a:r>
              <a:rPr lang="en-US" sz="2000" b="1" i="1" dirty="0">
                <a:latin typeface="Century Gothic" pitchFamily="34" charset="0"/>
              </a:rPr>
              <a:t> </a:t>
            </a:r>
            <a:r>
              <a:rPr lang="en-US" sz="2000" b="1" i="1" dirty="0" err="1">
                <a:latin typeface="Century Gothic" pitchFamily="34" charset="0"/>
              </a:rPr>
              <a:t>Agustus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tahun</a:t>
            </a:r>
            <a:r>
              <a:rPr lang="en-US" sz="2000" dirty="0">
                <a:latin typeface="Century Gothic" pitchFamily="34" charset="0"/>
              </a:rPr>
              <a:t> </a:t>
            </a:r>
            <a:r>
              <a:rPr lang="en-US" sz="2000" dirty="0" err="1">
                <a:latin typeface="Century Gothic" pitchFamily="34" charset="0"/>
              </a:rPr>
              <a:t>berjalan</a:t>
            </a:r>
            <a:r>
              <a:rPr lang="en-US" sz="2000" dirty="0">
                <a:latin typeface="Century Gothic" pitchFamily="34" charset="0"/>
              </a:rPr>
              <a:t>.</a:t>
            </a:r>
          </a:p>
          <a:p>
            <a:pPr marL="182880" indent="-182880" fontAlgn="auto">
              <a:spcAft>
                <a:spcPts val="0"/>
              </a:spcAft>
              <a:defRPr/>
            </a:pPr>
            <a:endParaRPr lang="en-US" sz="2000" dirty="0">
              <a:latin typeface="Century Gothic" pitchFamily="34" charset="0"/>
            </a:endParaRPr>
          </a:p>
          <a:p>
            <a:pPr marL="182880" indent="-182880" fontAlgn="auto">
              <a:spcAft>
                <a:spcPts val="0"/>
              </a:spcAft>
              <a:defRPr/>
            </a:pPr>
            <a:endParaRPr lang="en-US" sz="2000" dirty="0">
              <a:latin typeface="Century Gothic" pitchFamily="34" charset="0"/>
            </a:endParaRP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xmlns="" id="{8F577B37-408E-45FA-9083-BA3135D773F8}"/>
              </a:ext>
            </a:extLst>
          </p:cNvPr>
          <p:cNvSpPr txBox="1">
            <a:spLocks/>
          </p:cNvSpPr>
          <p:nvPr/>
        </p:nvSpPr>
        <p:spPr>
          <a:xfrm>
            <a:off x="697316" y="280170"/>
            <a:ext cx="4727054" cy="684165"/>
          </a:xfrm>
          <a:prstGeom prst="rect">
            <a:avLst/>
          </a:prstGeom>
          <a:solidFill>
            <a:srgbClr val="FFC000">
              <a:alpha val="62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17226" tIns="58613" rIns="117226" bIns="58613" anchor="ctr">
            <a:normAutofit fontScale="82500" lnSpcReduction="20000"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5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dirty="0" err="1"/>
              <a:t>Pelaporan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56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586" y="0"/>
            <a:ext cx="12460274" cy="699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5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38">
            <a:extLst>
              <a:ext uri="{FF2B5EF4-FFF2-40B4-BE49-F238E27FC236}">
                <a16:creationId xmlns:a16="http://schemas.microsoft.com/office/drawing/2014/main" xmlns="" id="{7B552877-FC29-414C-B117-2583241B9DD9}"/>
              </a:ext>
            </a:extLst>
          </p:cNvPr>
          <p:cNvSpPr txBox="1">
            <a:spLocks/>
          </p:cNvSpPr>
          <p:nvPr/>
        </p:nvSpPr>
        <p:spPr>
          <a:xfrm>
            <a:off x="4023360" y="567500"/>
            <a:ext cx="7388352" cy="6156325"/>
          </a:xfrm>
          <a:prstGeom prst="roundRect">
            <a:avLst/>
          </a:prstGeom>
          <a:solidFill>
            <a:schemeClr val="accent6">
              <a:lumMod val="40000"/>
              <a:lumOff val="60000"/>
              <a:alpha val="82000"/>
            </a:schemeClr>
          </a:solidFill>
        </p:spPr>
        <p:txBody>
          <a:bodyPr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defTabSz="1172261">
              <a:buFont typeface="Arial" panose="020B0604020202020204" pitchFamily="34" charset="0"/>
              <a:buNone/>
              <a:defRPr/>
            </a:pPr>
            <a:r>
              <a:rPr lang="en-US" sz="1900" b="1" dirty="0" err="1" smtClean="0">
                <a:latin typeface="Century Gothic" pitchFamily="34" charset="0"/>
              </a:rPr>
              <a:t>Pasal</a:t>
            </a:r>
            <a:r>
              <a:rPr lang="en-US" sz="1900" b="1" dirty="0" smtClean="0">
                <a:latin typeface="Century Gothic" pitchFamily="34" charset="0"/>
              </a:rPr>
              <a:t> 70</a:t>
            </a:r>
            <a:r>
              <a:rPr lang="id-ID" sz="1900" b="1" dirty="0" smtClean="0">
                <a:latin typeface="Century Gothic" pitchFamily="34" charset="0"/>
              </a:rPr>
              <a:t> Permendagri 20/2018</a:t>
            </a:r>
            <a:endParaRPr lang="en-US" sz="1900" b="1" dirty="0" smtClean="0">
              <a:latin typeface="Century Gothic" pitchFamily="34" charset="0"/>
            </a:endParaRPr>
          </a:p>
          <a:p>
            <a:pPr marL="182880" indent="-182880" defTabSz="1172261">
              <a:buFont typeface="Arial" panose="020B0604020202020204" pitchFamily="34" charset="0"/>
              <a:buChar char="•"/>
              <a:defRPr/>
            </a:pPr>
            <a:r>
              <a:rPr lang="en-US" sz="1900" dirty="0" err="1" smtClean="0">
                <a:latin typeface="Century Gothic" pitchFamily="34" charset="0"/>
              </a:rPr>
              <a:t>Kepala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Desa</a:t>
            </a:r>
            <a:r>
              <a:rPr lang="en-US" sz="1900" dirty="0" smtClean="0">
                <a:latin typeface="Century Gothic" pitchFamily="34" charset="0"/>
              </a:rPr>
              <a:t>  </a:t>
            </a:r>
            <a:r>
              <a:rPr lang="en-US" sz="1900" dirty="0" err="1" smtClean="0">
                <a:latin typeface="Century Gothic" pitchFamily="34" charset="0"/>
              </a:rPr>
              <a:t>menyampaikan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laporan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pertanggungjawaban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realisasi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pelaksanaan</a:t>
            </a:r>
            <a:r>
              <a:rPr lang="en-US" sz="1900" dirty="0" smtClean="0">
                <a:latin typeface="Century Gothic" pitchFamily="34" charset="0"/>
              </a:rPr>
              <a:t> APB </a:t>
            </a:r>
            <a:r>
              <a:rPr lang="en-US" sz="1900" dirty="0" err="1" smtClean="0">
                <a:latin typeface="Century Gothic" pitchFamily="34" charset="0"/>
              </a:rPr>
              <a:t>Desa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kepada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Bupati</a:t>
            </a:r>
            <a:r>
              <a:rPr lang="en-US" sz="1900" dirty="0" smtClean="0">
                <a:latin typeface="Century Gothic" pitchFamily="34" charset="0"/>
              </a:rPr>
              <a:t>/</a:t>
            </a:r>
            <a:r>
              <a:rPr lang="en-US" sz="1900" dirty="0" err="1" smtClean="0">
                <a:latin typeface="Century Gothic" pitchFamily="34" charset="0"/>
              </a:rPr>
              <a:t>Wali</a:t>
            </a:r>
            <a:r>
              <a:rPr lang="en-US" sz="1900" dirty="0" smtClean="0">
                <a:latin typeface="Century Gothic" pitchFamily="34" charset="0"/>
              </a:rPr>
              <a:t> Kota </a:t>
            </a:r>
            <a:r>
              <a:rPr lang="en-US" sz="1900" dirty="0" err="1" smtClean="0">
                <a:latin typeface="Century Gothic" pitchFamily="34" charset="0"/>
              </a:rPr>
              <a:t>melalui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camat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setiap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akhir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tahun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anggaran</a:t>
            </a:r>
            <a:r>
              <a:rPr lang="en-US" sz="1900" dirty="0" smtClean="0">
                <a:latin typeface="Century Gothic" pitchFamily="34" charset="0"/>
              </a:rPr>
              <a:t>.</a:t>
            </a:r>
          </a:p>
          <a:p>
            <a:pPr marL="182880" indent="-182880" defTabSz="1172261">
              <a:buFont typeface="Arial" panose="020B0604020202020204" pitchFamily="34" charset="0"/>
              <a:buChar char="•"/>
              <a:defRPr/>
            </a:pPr>
            <a:r>
              <a:rPr lang="en-US" sz="1900" dirty="0" err="1" smtClean="0">
                <a:latin typeface="Century Gothic" pitchFamily="34" charset="0"/>
              </a:rPr>
              <a:t>Laporan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pertanggungjawaban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disampaikan</a:t>
            </a:r>
            <a:r>
              <a:rPr lang="en-US" sz="1900" dirty="0" smtClean="0">
                <a:latin typeface="Century Gothic" pitchFamily="34" charset="0"/>
              </a:rPr>
              <a:t> paling </a:t>
            </a:r>
            <a:r>
              <a:rPr lang="en-US" sz="1900" dirty="0" err="1" smtClean="0">
                <a:latin typeface="Century Gothic" pitchFamily="34" charset="0"/>
              </a:rPr>
              <a:t>lambat</a:t>
            </a:r>
            <a:r>
              <a:rPr lang="en-US" sz="1900" dirty="0" smtClean="0">
                <a:latin typeface="Century Gothic" pitchFamily="34" charset="0"/>
              </a:rPr>
              <a:t> 3 (</a:t>
            </a:r>
            <a:r>
              <a:rPr lang="en-US" sz="1900" dirty="0" err="1" smtClean="0">
                <a:latin typeface="Century Gothic" pitchFamily="34" charset="0"/>
              </a:rPr>
              <a:t>tiga</a:t>
            </a:r>
            <a:r>
              <a:rPr lang="en-US" sz="1900" dirty="0" smtClean="0">
                <a:latin typeface="Century Gothic" pitchFamily="34" charset="0"/>
              </a:rPr>
              <a:t>) </a:t>
            </a:r>
            <a:r>
              <a:rPr lang="en-US" sz="1900" dirty="0" err="1" smtClean="0">
                <a:latin typeface="Century Gothic" pitchFamily="34" charset="0"/>
              </a:rPr>
              <a:t>bulan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setelah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akhir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tahun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anggaran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berkenaan</a:t>
            </a:r>
            <a:r>
              <a:rPr lang="en-US" sz="1900" dirty="0" smtClean="0">
                <a:latin typeface="Century Gothic" pitchFamily="34" charset="0"/>
              </a:rPr>
              <a:t> yang </a:t>
            </a:r>
            <a:r>
              <a:rPr lang="en-US" sz="1900" dirty="0" err="1" smtClean="0">
                <a:latin typeface="Century Gothic" pitchFamily="34" charset="0"/>
              </a:rPr>
              <a:t>ditetapkan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dengan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Peraturan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Desa</a:t>
            </a:r>
            <a:r>
              <a:rPr lang="en-US" sz="1900" dirty="0" smtClean="0">
                <a:latin typeface="Century Gothic" pitchFamily="34" charset="0"/>
              </a:rPr>
              <a:t>.</a:t>
            </a:r>
            <a:endParaRPr lang="id-ID" sz="1900" dirty="0" smtClean="0">
              <a:latin typeface="Century Gothic" pitchFamily="34" charset="0"/>
            </a:endParaRPr>
          </a:p>
          <a:p>
            <a:pPr marL="182880" indent="-182880" defTabSz="1172261">
              <a:buFont typeface="Arial" panose="020B0604020202020204" pitchFamily="34" charset="0"/>
              <a:buChar char="•"/>
              <a:defRPr/>
            </a:pPr>
            <a:r>
              <a:rPr lang="en-US" sz="1900" dirty="0" err="1" smtClean="0">
                <a:latin typeface="Century Gothic" pitchFamily="34" charset="0"/>
              </a:rPr>
              <a:t>Peraturan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Desa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disertai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dengan</a:t>
            </a:r>
            <a:r>
              <a:rPr lang="en-US" sz="1900" dirty="0" smtClean="0">
                <a:latin typeface="Century Gothic" pitchFamily="34" charset="0"/>
              </a:rPr>
              <a:t>:</a:t>
            </a:r>
            <a:endParaRPr lang="id-ID" sz="1900" dirty="0" smtClean="0">
              <a:latin typeface="Century Gothic" pitchFamily="34" charset="0"/>
            </a:endParaRPr>
          </a:p>
          <a:p>
            <a:pPr marL="792465" lvl="1" indent="-182880" defTabSz="1172261">
              <a:buFont typeface="Arial" panose="020B0604020202020204" pitchFamily="34" charset="0"/>
              <a:buChar char="•"/>
              <a:defRPr/>
            </a:pPr>
            <a:r>
              <a:rPr lang="en-US" sz="1900" dirty="0" err="1" smtClean="0">
                <a:latin typeface="Century Gothic" pitchFamily="34" charset="0"/>
              </a:rPr>
              <a:t>laporan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keuangan</a:t>
            </a:r>
            <a:r>
              <a:rPr lang="en-US" sz="1900" dirty="0" smtClean="0">
                <a:latin typeface="Century Gothic" pitchFamily="34" charset="0"/>
              </a:rPr>
              <a:t>, </a:t>
            </a:r>
            <a:r>
              <a:rPr lang="en-US" sz="1900" dirty="0" err="1" smtClean="0">
                <a:latin typeface="Century Gothic" pitchFamily="34" charset="0"/>
              </a:rPr>
              <a:t>terdiri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atas</a:t>
            </a:r>
            <a:r>
              <a:rPr lang="en-US" sz="1900" dirty="0" smtClean="0">
                <a:latin typeface="Century Gothic" pitchFamily="34" charset="0"/>
              </a:rPr>
              <a:t>: </a:t>
            </a:r>
            <a:endParaRPr lang="id-ID" sz="1900" dirty="0" smtClean="0">
              <a:latin typeface="Century Gothic" pitchFamily="34" charset="0"/>
            </a:endParaRPr>
          </a:p>
          <a:p>
            <a:pPr marL="792465" lvl="1" indent="-182880" defTabSz="1172261">
              <a:buFont typeface="Arial" panose="020B0604020202020204" pitchFamily="34" charset="0"/>
              <a:buChar char="•"/>
              <a:defRPr/>
            </a:pPr>
            <a:r>
              <a:rPr lang="en-US" sz="1900" dirty="0" err="1" smtClean="0">
                <a:latin typeface="Century Gothic" pitchFamily="34" charset="0"/>
              </a:rPr>
              <a:t>laporan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realisasi</a:t>
            </a:r>
            <a:r>
              <a:rPr lang="en-US" sz="1900" dirty="0" smtClean="0">
                <a:latin typeface="Century Gothic" pitchFamily="34" charset="0"/>
              </a:rPr>
              <a:t> APB </a:t>
            </a:r>
            <a:r>
              <a:rPr lang="en-US" sz="1900" dirty="0" err="1" smtClean="0">
                <a:latin typeface="Century Gothic" pitchFamily="34" charset="0"/>
              </a:rPr>
              <a:t>Desa</a:t>
            </a:r>
            <a:r>
              <a:rPr lang="en-US" sz="1900" dirty="0" smtClean="0">
                <a:latin typeface="Century Gothic" pitchFamily="34" charset="0"/>
              </a:rPr>
              <a:t>; </a:t>
            </a:r>
            <a:r>
              <a:rPr lang="en-US" sz="1900" dirty="0" err="1" smtClean="0">
                <a:latin typeface="Century Gothic" pitchFamily="34" charset="0"/>
              </a:rPr>
              <a:t>dan</a:t>
            </a:r>
            <a:endParaRPr lang="id-ID" sz="1900" dirty="0" smtClean="0">
              <a:latin typeface="Century Gothic" pitchFamily="34" charset="0"/>
            </a:endParaRPr>
          </a:p>
          <a:p>
            <a:pPr marL="792465" lvl="1" indent="-182880" defTabSz="1172261">
              <a:buFont typeface="Arial" panose="020B0604020202020204" pitchFamily="34" charset="0"/>
              <a:buChar char="•"/>
              <a:defRPr/>
            </a:pPr>
            <a:r>
              <a:rPr lang="en-US" sz="1900" dirty="0" err="1" smtClean="0">
                <a:latin typeface="Century Gothic" pitchFamily="34" charset="0"/>
              </a:rPr>
              <a:t>catatan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atas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laporan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keuangan</a:t>
            </a:r>
            <a:r>
              <a:rPr lang="en-US" sz="1900" dirty="0" smtClean="0">
                <a:latin typeface="Century Gothic" pitchFamily="34" charset="0"/>
              </a:rPr>
              <a:t>.</a:t>
            </a:r>
            <a:endParaRPr lang="id-ID" sz="1900" dirty="0" smtClean="0">
              <a:latin typeface="Century Gothic" pitchFamily="34" charset="0"/>
            </a:endParaRPr>
          </a:p>
          <a:p>
            <a:pPr marL="1402049" lvl="2" indent="-182880" defTabSz="1172261">
              <a:buFont typeface="Arial" panose="020B0604020202020204" pitchFamily="34" charset="0"/>
              <a:buChar char="•"/>
              <a:defRPr/>
            </a:pPr>
            <a:r>
              <a:rPr lang="en-US" sz="1900" dirty="0" err="1" smtClean="0">
                <a:latin typeface="Century Gothic" pitchFamily="34" charset="0"/>
              </a:rPr>
              <a:t>laporan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realisasi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kegiatan</a:t>
            </a:r>
            <a:r>
              <a:rPr lang="en-US" sz="1900" dirty="0" smtClean="0">
                <a:latin typeface="Century Gothic" pitchFamily="34" charset="0"/>
              </a:rPr>
              <a:t>; </a:t>
            </a:r>
            <a:r>
              <a:rPr lang="en-US" sz="1900" dirty="0" err="1" smtClean="0">
                <a:latin typeface="Century Gothic" pitchFamily="34" charset="0"/>
              </a:rPr>
              <a:t>dan</a:t>
            </a:r>
            <a:endParaRPr lang="id-ID" sz="1900" dirty="0" smtClean="0">
              <a:latin typeface="Century Gothic" pitchFamily="34" charset="0"/>
            </a:endParaRPr>
          </a:p>
          <a:p>
            <a:pPr marL="1402049" lvl="2" indent="-182880" defTabSz="1172261">
              <a:buFont typeface="Arial" panose="020B0604020202020204" pitchFamily="34" charset="0"/>
              <a:buChar char="•"/>
              <a:defRPr/>
            </a:pPr>
            <a:r>
              <a:rPr lang="en-US" sz="1900" dirty="0" err="1" smtClean="0">
                <a:latin typeface="Century Gothic" pitchFamily="34" charset="0"/>
              </a:rPr>
              <a:t>daftar</a:t>
            </a:r>
            <a:r>
              <a:rPr lang="en-US" sz="1900" dirty="0" smtClean="0">
                <a:latin typeface="Century Gothic" pitchFamily="34" charset="0"/>
              </a:rPr>
              <a:t> program </a:t>
            </a:r>
            <a:r>
              <a:rPr lang="en-US" sz="1900" dirty="0" err="1" smtClean="0">
                <a:latin typeface="Century Gothic" pitchFamily="34" charset="0"/>
              </a:rPr>
              <a:t>sektoral</a:t>
            </a:r>
            <a:r>
              <a:rPr lang="en-US" sz="1900" dirty="0" smtClean="0">
                <a:latin typeface="Century Gothic" pitchFamily="34" charset="0"/>
              </a:rPr>
              <a:t>, program </a:t>
            </a:r>
            <a:r>
              <a:rPr lang="en-US" sz="1900" dirty="0" err="1" smtClean="0">
                <a:latin typeface="Century Gothic" pitchFamily="34" charset="0"/>
              </a:rPr>
              <a:t>daerah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dan</a:t>
            </a:r>
            <a:r>
              <a:rPr lang="en-US" sz="1900" dirty="0" smtClean="0">
                <a:latin typeface="Century Gothic" pitchFamily="34" charset="0"/>
              </a:rPr>
              <a:t> program </a:t>
            </a:r>
            <a:r>
              <a:rPr lang="en-US" sz="1900" dirty="0" err="1" smtClean="0">
                <a:latin typeface="Century Gothic" pitchFamily="34" charset="0"/>
              </a:rPr>
              <a:t>lainnya</a:t>
            </a:r>
            <a:r>
              <a:rPr lang="en-US" sz="1900" dirty="0" smtClean="0">
                <a:latin typeface="Century Gothic" pitchFamily="34" charset="0"/>
              </a:rPr>
              <a:t> yang </a:t>
            </a:r>
            <a:r>
              <a:rPr lang="en-US" sz="1900" dirty="0" err="1" smtClean="0">
                <a:latin typeface="Century Gothic" pitchFamily="34" charset="0"/>
              </a:rPr>
              <a:t>masuk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ke</a:t>
            </a:r>
            <a:r>
              <a:rPr lang="en-US" sz="1900" dirty="0" smtClean="0">
                <a:latin typeface="Century Gothic" pitchFamily="34" charset="0"/>
              </a:rPr>
              <a:t> </a:t>
            </a:r>
            <a:r>
              <a:rPr lang="en-US" sz="1900" dirty="0" err="1" smtClean="0">
                <a:latin typeface="Century Gothic" pitchFamily="34" charset="0"/>
              </a:rPr>
              <a:t>Desa</a:t>
            </a:r>
            <a:r>
              <a:rPr lang="en-US" sz="1900" dirty="0" smtClean="0">
                <a:latin typeface="Century Gothic" pitchFamily="34" charset="0"/>
              </a:rPr>
              <a:t>.</a:t>
            </a:r>
          </a:p>
          <a:p>
            <a:pPr marL="182880" indent="-182880" defTabSz="1172261">
              <a:buFont typeface="Arial" panose="020B0604020202020204" pitchFamily="34" charset="0"/>
              <a:buChar char="•"/>
              <a:defRPr/>
            </a:pPr>
            <a:endParaRPr lang="en-US" sz="1900" dirty="0">
              <a:latin typeface="Century Gothic" pitchFamily="34" charset="0"/>
            </a:endParaRP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xmlns="" id="{41E797C7-4AE1-42F7-B9BF-589388C1BCF2}"/>
              </a:ext>
            </a:extLst>
          </p:cNvPr>
          <p:cNvSpPr txBox="1">
            <a:spLocks/>
          </p:cNvSpPr>
          <p:nvPr/>
        </p:nvSpPr>
        <p:spPr>
          <a:xfrm>
            <a:off x="0" y="20080"/>
            <a:ext cx="5951190" cy="684165"/>
          </a:xfrm>
          <a:prstGeom prst="rect">
            <a:avLst/>
          </a:prstGeom>
          <a:solidFill>
            <a:srgbClr val="FFC000">
              <a:alpha val="62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17226" tIns="58613" rIns="117226" bIns="58613" anchor="ctr">
            <a:normAutofit fontScale="67500" lnSpcReduction="20000"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5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dirty="0" err="1"/>
              <a:t>Pertanggungjawaban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78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38">
            <a:extLst>
              <a:ext uri="{FF2B5EF4-FFF2-40B4-BE49-F238E27FC236}">
                <a16:creationId xmlns:a16="http://schemas.microsoft.com/office/drawing/2014/main" xmlns="" id="{742B1406-185C-42A2-803B-B0F58A408AFD}"/>
              </a:ext>
            </a:extLst>
          </p:cNvPr>
          <p:cNvSpPr txBox="1">
            <a:spLocks/>
          </p:cNvSpPr>
          <p:nvPr/>
        </p:nvSpPr>
        <p:spPr>
          <a:xfrm>
            <a:off x="711835" y="1206881"/>
            <a:ext cx="5759450" cy="5081588"/>
          </a:xfrm>
          <a:prstGeom prst="roundRect">
            <a:avLst/>
          </a:prstGeom>
          <a:solidFill>
            <a:schemeClr val="accent1">
              <a:lumMod val="60000"/>
              <a:lumOff val="40000"/>
              <a:alpha val="85000"/>
            </a:schemeClr>
          </a:solidFill>
        </p:spPr>
        <p:txBody>
          <a:bodyPr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defTabSz="1172261">
              <a:buFont typeface="Arial" panose="020B0604020202020204" pitchFamily="34" charset="0"/>
              <a:buNone/>
              <a:defRPr/>
            </a:pPr>
            <a:r>
              <a:rPr lang="en-US" b="1" smtClean="0"/>
              <a:t>Pasal  71</a:t>
            </a:r>
          </a:p>
          <a:p>
            <a:pPr marL="182880" indent="-182880" defTabSz="1172261">
              <a:buFont typeface="Arial" panose="020B0604020202020204" pitchFamily="34" charset="0"/>
              <a:buChar char="•"/>
              <a:defRPr/>
            </a:pPr>
            <a:r>
              <a:rPr lang="en-US" smtClean="0"/>
              <a:t>Laporan Pertanggungjawaban merupakan bagian dari laporan penyelenggaraan Pemerintahan Desa akhir tahun anggaran.</a:t>
            </a:r>
          </a:p>
          <a:p>
            <a:pPr marL="182880" indent="-182880" defTabSz="1172261">
              <a:buFont typeface="Arial" panose="020B0604020202020204" pitchFamily="34" charset="0"/>
              <a:buChar char="•"/>
              <a:defRPr/>
            </a:pPr>
            <a:r>
              <a:rPr lang="en-US" smtClean="0"/>
              <a:t>Bupati/Wali Kota menyampaikan laporan konsolidasi realisasi pelaksanaan APB Desa kepada Menteri melalui Direktur Jenderal Bina Pemerintahan Desa paling lambat minggu kedua Bulan April tahun berjalan.</a:t>
            </a:r>
          </a:p>
          <a:p>
            <a:pPr marL="182880" indent="-182880" defTabSz="1172261">
              <a:buFont typeface="Arial" panose="020B0604020202020204" pitchFamily="34" charset="0"/>
              <a:buChar char="•"/>
              <a:defRPr/>
            </a:pPr>
            <a:endParaRPr lang="en-US" dirty="0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xmlns="" id="{41E797C7-4AE1-42F7-B9BF-589388C1BCF2}"/>
              </a:ext>
            </a:extLst>
          </p:cNvPr>
          <p:cNvSpPr txBox="1">
            <a:spLocks/>
          </p:cNvSpPr>
          <p:nvPr/>
        </p:nvSpPr>
        <p:spPr>
          <a:xfrm>
            <a:off x="164592" y="221248"/>
            <a:ext cx="5951190" cy="684165"/>
          </a:xfrm>
          <a:prstGeom prst="rect">
            <a:avLst/>
          </a:prstGeom>
          <a:solidFill>
            <a:srgbClr val="FFC000">
              <a:alpha val="62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17226" tIns="58613" rIns="117226" bIns="58613" anchor="ctr">
            <a:normAutofit fontScale="67500" lnSpcReduction="20000"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5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dirty="0" err="1"/>
              <a:t>Pertanggungjawaban</a:t>
            </a:r>
            <a:endParaRPr lang="en-US" dirty="0"/>
          </a:p>
        </p:txBody>
      </p:sp>
      <p:sp>
        <p:nvSpPr>
          <p:cNvPr id="4" name="Shape 238">
            <a:extLst>
              <a:ext uri="{FF2B5EF4-FFF2-40B4-BE49-F238E27FC236}">
                <a16:creationId xmlns:a16="http://schemas.microsoft.com/office/drawing/2014/main" xmlns="" id="{3834F0D8-C489-48DD-8487-C8449BAF1D6D}"/>
              </a:ext>
            </a:extLst>
          </p:cNvPr>
          <p:cNvSpPr txBox="1">
            <a:spLocks/>
          </p:cNvSpPr>
          <p:nvPr/>
        </p:nvSpPr>
        <p:spPr>
          <a:xfrm>
            <a:off x="6831711" y="1206882"/>
            <a:ext cx="4927473" cy="5081588"/>
          </a:xfrm>
          <a:prstGeom prst="roundRect">
            <a:avLst/>
          </a:prstGeom>
          <a:solidFill>
            <a:srgbClr val="00B0F0">
              <a:alpha val="92000"/>
            </a:srgbClr>
          </a:solidFill>
        </p:spPr>
        <p:txBody>
          <a:bodyPr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defTabSz="1172261">
              <a:buFont typeface="Arial" panose="020B0604020202020204" pitchFamily="34" charset="0"/>
              <a:buNone/>
              <a:defRPr/>
            </a:pPr>
            <a:r>
              <a:rPr lang="en-US" sz="1900" smtClean="0">
                <a:latin typeface="Berlin Sans FB" pitchFamily="34" charset="0"/>
              </a:rPr>
              <a:t>Pasal 72</a:t>
            </a:r>
            <a:endParaRPr lang="id-ID" sz="1900" smtClean="0">
              <a:latin typeface="Berlin Sans FB" pitchFamily="34" charset="0"/>
            </a:endParaRPr>
          </a:p>
          <a:p>
            <a:pPr marL="895335" lvl="1" defTabSz="1172261">
              <a:defRPr/>
            </a:pPr>
            <a:r>
              <a:rPr lang="en-US" sz="1900" smtClean="0">
                <a:latin typeface="Berlin Sans FB" pitchFamily="34" charset="0"/>
              </a:rPr>
              <a:t>Laporan diinformasikan kepada masyarakat melalui media informasi.</a:t>
            </a:r>
            <a:endParaRPr lang="id-ID" sz="1900" smtClean="0">
              <a:latin typeface="Berlin Sans FB" pitchFamily="34" charset="0"/>
            </a:endParaRPr>
          </a:p>
          <a:p>
            <a:pPr marL="895335" lvl="1" defTabSz="1172261">
              <a:defRPr/>
            </a:pPr>
            <a:r>
              <a:rPr lang="en-US" sz="1900" smtClean="0">
                <a:latin typeface="Berlin Sans FB" pitchFamily="34" charset="0"/>
              </a:rPr>
              <a:t>Informasi paling sedikit memuat:</a:t>
            </a:r>
          </a:p>
          <a:p>
            <a:pPr lvl="1" indent="-182880" defTabSz="1172261">
              <a:buFont typeface="Arial" panose="020B0604020202020204" pitchFamily="34" charset="0"/>
              <a:buChar char="•"/>
              <a:defRPr/>
            </a:pPr>
            <a:r>
              <a:rPr lang="en-US" sz="1900" smtClean="0">
                <a:latin typeface="Berlin Sans FB" pitchFamily="34" charset="0"/>
              </a:rPr>
              <a:t>laporan realisasi APB Desa;</a:t>
            </a:r>
          </a:p>
          <a:p>
            <a:pPr lvl="1" indent="-182880" defTabSz="1172261">
              <a:buFont typeface="Arial" panose="020B0604020202020204" pitchFamily="34" charset="0"/>
              <a:buChar char="•"/>
              <a:defRPr/>
            </a:pPr>
            <a:r>
              <a:rPr lang="en-US" sz="1900" smtClean="0">
                <a:latin typeface="Berlin Sans FB" pitchFamily="34" charset="0"/>
              </a:rPr>
              <a:t>laporan realisasi kegiatan;</a:t>
            </a:r>
          </a:p>
          <a:p>
            <a:pPr lvl="1" indent="-182880" defTabSz="1172261">
              <a:buFont typeface="Arial" panose="020B0604020202020204" pitchFamily="34" charset="0"/>
              <a:buChar char="•"/>
              <a:defRPr/>
            </a:pPr>
            <a:r>
              <a:rPr lang="en-US" sz="1900" smtClean="0">
                <a:latin typeface="Berlin Sans FB" pitchFamily="34" charset="0"/>
              </a:rPr>
              <a:t>kegiatan yang belum selesai dan/atau tidak terlaksana;</a:t>
            </a:r>
          </a:p>
          <a:p>
            <a:pPr lvl="1" indent="-182880" defTabSz="1172261">
              <a:buFont typeface="Arial" panose="020B0604020202020204" pitchFamily="34" charset="0"/>
              <a:buChar char="•"/>
              <a:defRPr/>
            </a:pPr>
            <a:r>
              <a:rPr lang="en-US" sz="1900" smtClean="0">
                <a:latin typeface="Berlin Sans FB" pitchFamily="34" charset="0"/>
              </a:rPr>
              <a:t>sisa anggaran; dan</a:t>
            </a:r>
          </a:p>
          <a:p>
            <a:pPr lvl="1" indent="-182880" defTabSz="1172261">
              <a:buFont typeface="Arial" panose="020B0604020202020204" pitchFamily="34" charset="0"/>
              <a:buChar char="•"/>
              <a:defRPr/>
            </a:pPr>
            <a:r>
              <a:rPr lang="en-US" sz="1900" smtClean="0">
                <a:latin typeface="Berlin Sans FB" pitchFamily="34" charset="0"/>
              </a:rPr>
              <a:t>alamat pengaduan.</a:t>
            </a:r>
          </a:p>
          <a:p>
            <a:pPr marL="182880" indent="-182880" defTabSz="1172261">
              <a:buFont typeface="Arial" panose="020B0604020202020204" pitchFamily="34" charset="0"/>
              <a:buChar char="•"/>
              <a:defRPr/>
            </a:pPr>
            <a:endParaRPr lang="en-US" sz="19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4" y="349044"/>
            <a:ext cx="10826496" cy="634365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1009376" y="5907024"/>
            <a:ext cx="603504" cy="3840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Oval 3"/>
          <p:cNvSpPr/>
          <p:nvPr/>
        </p:nvSpPr>
        <p:spPr>
          <a:xfrm>
            <a:off x="11311128" y="5650992"/>
            <a:ext cx="301752" cy="448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6527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465" y="634269"/>
            <a:ext cx="9144000" cy="571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71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607</TotalTime>
  <Words>1893</Words>
  <Application>Microsoft Office PowerPoint</Application>
  <PresentationFormat>Widescreen</PresentationFormat>
  <Paragraphs>292</Paragraphs>
  <Slides>46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61" baseType="lpstr">
      <vt:lpstr>MS PGothic</vt:lpstr>
      <vt:lpstr>MS PGothic</vt:lpstr>
      <vt:lpstr>Agency FB</vt:lpstr>
      <vt:lpstr>Arial</vt:lpstr>
      <vt:lpstr>Arial Black</vt:lpstr>
      <vt:lpstr>Berlin Sans FB</vt:lpstr>
      <vt:lpstr>Berlin Sans FB Demi</vt:lpstr>
      <vt:lpstr>BookmanOldStyle</vt:lpstr>
      <vt:lpstr>Calibri</vt:lpstr>
      <vt:lpstr>Century Gothic</vt:lpstr>
      <vt:lpstr>Palatino Linotype</vt:lpstr>
      <vt:lpstr>Poppins</vt:lpstr>
      <vt:lpstr>Tahoma</vt:lpstr>
      <vt:lpstr>Wingdings 3</vt:lpstr>
      <vt:lpstr>Ion</vt:lpstr>
      <vt:lpstr>Pengelolaan Keuangan Desa</vt:lpstr>
      <vt:lpstr>PowerPoint Presentation</vt:lpstr>
      <vt:lpstr>Definisi Keuangan Desa</vt:lpstr>
      <vt:lpstr>Asas Pengelolaan Keuangan Desa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Anggaran Pendapatan dan Belanja Desa (APBDesa)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PELAPORAN  DAN PERTANGGUNGJAWABAN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Pengelolaan Keuangan Desa</dc:title>
  <dc:creator>Lenovo</dc:creator>
  <cp:lastModifiedBy>Lenovo</cp:lastModifiedBy>
  <cp:revision>50</cp:revision>
  <dcterms:created xsi:type="dcterms:W3CDTF">2021-06-06T03:59:44Z</dcterms:created>
  <dcterms:modified xsi:type="dcterms:W3CDTF">2021-06-06T14:07:27Z</dcterms:modified>
</cp:coreProperties>
</file>